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6" r:id="rId3"/>
    <p:sldId id="262" r:id="rId4"/>
    <p:sldId id="305" r:id="rId5"/>
    <p:sldId id="273" r:id="rId6"/>
    <p:sldId id="274" r:id="rId7"/>
    <p:sldId id="275" r:id="rId8"/>
    <p:sldId id="276" r:id="rId9"/>
    <p:sldId id="280" r:id="rId10"/>
    <p:sldId id="279" r:id="rId11"/>
    <p:sldId id="299" r:id="rId12"/>
    <p:sldId id="300" r:id="rId13"/>
    <p:sldId id="290" r:id="rId14"/>
    <p:sldId id="285" r:id="rId15"/>
    <p:sldId id="302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54E1215-2A36-0E47-9D37-E7118C90BC7F}">
          <p14:sldIdLst>
            <p14:sldId id="256"/>
            <p14:sldId id="286"/>
          </p14:sldIdLst>
        </p14:section>
        <p14:section name="FAIR - qualitative - Td" id="{3D35735E-1E7A-614D-B75D-210DF4E7695B}">
          <p14:sldIdLst>
            <p14:sldId id="262"/>
            <p14:sldId id="305"/>
            <p14:sldId id="273"/>
            <p14:sldId id="274"/>
            <p14:sldId id="275"/>
            <p14:sldId id="276"/>
            <p14:sldId id="280"/>
            <p14:sldId id="279"/>
          </p14:sldIdLst>
        </p14:section>
        <p14:section name="fairqual project" id="{B95233E7-2C8D-EF4C-8938-9178E3F63FD4}">
          <p14:sldIdLst>
            <p14:sldId id="299"/>
            <p14:sldId id="300"/>
            <p14:sldId id="290"/>
            <p14:sldId id="285"/>
            <p14:sldId id="302"/>
          </p14:sldIdLst>
        </p14:section>
        <p14:section name="workshop" id="{E8FEBDB7-B8B6-4946-8FDE-48D686D486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6013"/>
    <a:srgbClr val="EA8500"/>
    <a:srgbClr val="48A64D"/>
    <a:srgbClr val="20B66B"/>
    <a:srgbClr val="CB8142"/>
    <a:srgbClr val="30B697"/>
    <a:srgbClr val="726CB6"/>
    <a:srgbClr val="007A96"/>
    <a:srgbClr val="EFF5FF"/>
    <a:srgbClr val="00B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7" autoAdjust="0"/>
    <p:restoredTop sz="76810"/>
  </p:normalViewPr>
  <p:slideViewPr>
    <p:cSldViewPr snapToGrid="0" showGuides="1">
      <p:cViewPr varScale="1">
        <p:scale>
          <a:sx n="91" d="100"/>
          <a:sy n="91" d="100"/>
        </p:scale>
        <p:origin x="208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microsoft.com/office/2007/relationships/hdphoto" Target="../media/hdphoto1.wdp"/><Relationship Id="rId1" Type="http://schemas.openxmlformats.org/officeDocument/2006/relationships/image" Target="../media/image9.png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microsoft.com/office/2007/relationships/hdphoto" Target="../media/hdphoto1.wdp"/><Relationship Id="rId1" Type="http://schemas.openxmlformats.org/officeDocument/2006/relationships/image" Target="../media/image9.png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6C3E2B-174E-5447-8B36-2142F18805D5}" type="doc">
      <dgm:prSet loTypeId="urn:microsoft.com/office/officeart/2008/layout/CircularPictureCallou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C8CF9EB-E85B-4349-8B48-4908F446BC01}">
      <dgm:prSet custT="1"/>
      <dgm:spPr/>
      <dgm:t>
        <a:bodyPr/>
        <a:lstStyle/>
        <a:p>
          <a:r>
            <a:rPr lang="en-GB" sz="3600" b="1" dirty="0">
              <a:solidFill>
                <a:schemeClr val="accent2">
                  <a:lumMod val="60000"/>
                  <a:lumOff val="40000"/>
                </a:schemeClr>
              </a:solidFill>
            </a:rPr>
            <a:t>FAIR</a:t>
          </a:r>
          <a:r>
            <a:rPr lang="en-GB" sz="3600" b="1" dirty="0">
              <a:solidFill>
                <a:schemeClr val="bg1"/>
              </a:solidFill>
            </a:rPr>
            <a:t> Data Practices for </a:t>
          </a:r>
          <a:r>
            <a:rPr lang="en-GB" sz="3600" b="1" dirty="0">
              <a:solidFill>
                <a:schemeClr val="accent2">
                  <a:lumMod val="60000"/>
                  <a:lumOff val="40000"/>
                </a:schemeClr>
              </a:solidFill>
            </a:rPr>
            <a:t>Qualitative</a:t>
          </a:r>
          <a:r>
            <a:rPr lang="en-GB" sz="3600" b="1" dirty="0">
              <a:solidFill>
                <a:schemeClr val="bg1"/>
              </a:solidFill>
            </a:rPr>
            <a:t> Research in </a:t>
          </a:r>
          <a:r>
            <a:rPr lang="en-GB" sz="3600" b="1" dirty="0" err="1">
              <a:solidFill>
                <a:schemeClr val="accent2">
                  <a:lumMod val="60000"/>
                  <a:lumOff val="40000"/>
                </a:schemeClr>
              </a:solidFill>
            </a:rPr>
            <a:t>Transdisciplinarity</a:t>
          </a:r>
          <a:endParaRPr lang="en-GB" sz="3600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0D09758-4B9D-6E46-931D-93149F97920D}" type="parTrans" cxnId="{1F234EB1-C01F-DA4A-8567-C990B5D37DB7}">
      <dgm:prSet/>
      <dgm:spPr/>
      <dgm:t>
        <a:bodyPr/>
        <a:lstStyle/>
        <a:p>
          <a:endParaRPr lang="en-GB"/>
        </a:p>
      </dgm:t>
    </dgm:pt>
    <dgm:pt modelId="{40246207-32EE-0349-864E-399DB51751E6}" type="sibTrans" cxnId="{1F234EB1-C01F-DA4A-8567-C990B5D37DB7}">
      <dgm:prSet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/>
        </a:p>
      </dgm:t>
    </dgm:pt>
    <dgm:pt modelId="{28072941-B1A9-F645-871A-62A91952A8B6}">
      <dgm:prSet phldrT="[Text]" custT="1"/>
      <dgm:spPr/>
      <dgm:t>
        <a:bodyPr/>
        <a:lstStyle/>
        <a:p>
          <a:r>
            <a:rPr lang="en-GB" sz="2000" dirty="0"/>
            <a:t>Franziska</a:t>
          </a:r>
        </a:p>
      </dgm:t>
    </dgm:pt>
    <dgm:pt modelId="{ECBD4BEC-A81F-664A-9662-29BF61AC7837}" type="parTrans" cxnId="{944C16C3-47B3-C84A-869B-6C0285C45B4C}">
      <dgm:prSet/>
      <dgm:spPr/>
      <dgm:t>
        <a:bodyPr/>
        <a:lstStyle/>
        <a:p>
          <a:endParaRPr lang="en-GB"/>
        </a:p>
      </dgm:t>
    </dgm:pt>
    <dgm:pt modelId="{D825E1B0-EDAD-F049-AD54-49AA94D2EC9A}" type="sibTrans" cxnId="{944C16C3-47B3-C84A-869B-6C0285C45B4C}">
      <dgm:prSet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en-GB"/>
        </a:p>
      </dgm:t>
    </dgm:pt>
    <dgm:pt modelId="{4ADEC0BE-9EA2-524D-92E1-4922ECE3439B}">
      <dgm:prSet phldrT="[Text]" custT="1"/>
      <dgm:spPr/>
      <dgm:t>
        <a:bodyPr/>
        <a:lstStyle/>
        <a:p>
          <a:r>
            <a:rPr lang="en-GB" sz="2000" dirty="0"/>
            <a:t>Mollie</a:t>
          </a:r>
        </a:p>
      </dgm:t>
    </dgm:pt>
    <dgm:pt modelId="{156ECEC5-BECC-2145-9363-5A30C7FDFDE3}" type="parTrans" cxnId="{8479BB2B-967B-3343-84C5-F010A9A1614C}">
      <dgm:prSet/>
      <dgm:spPr/>
      <dgm:t>
        <a:bodyPr/>
        <a:lstStyle/>
        <a:p>
          <a:endParaRPr lang="en-GB"/>
        </a:p>
      </dgm:t>
    </dgm:pt>
    <dgm:pt modelId="{BE5C0792-17DA-F145-94F8-1B9EE7041F10}" type="sibTrans" cxnId="{8479BB2B-967B-3343-84C5-F010A9A1614C}">
      <dgm:prSet/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GB"/>
        </a:p>
      </dgm:t>
    </dgm:pt>
    <dgm:pt modelId="{E4BF29A0-7851-6346-91FC-06C10BC5059F}">
      <dgm:prSet phldrT="[Text]" custT="1"/>
      <dgm:spPr/>
      <dgm:t>
        <a:bodyPr/>
        <a:lstStyle/>
        <a:p>
          <a:r>
            <a:rPr lang="en-GB" sz="2000" dirty="0"/>
            <a:t>Bianca</a:t>
          </a:r>
        </a:p>
      </dgm:t>
    </dgm:pt>
    <dgm:pt modelId="{CE59A083-2CA8-C34F-81B3-5BF5165742E3}" type="parTrans" cxnId="{BE421101-01A0-874E-A18B-6B74449F8172}">
      <dgm:prSet/>
      <dgm:spPr/>
      <dgm:t>
        <a:bodyPr/>
        <a:lstStyle/>
        <a:p>
          <a:endParaRPr lang="en-GB"/>
        </a:p>
      </dgm:t>
    </dgm:pt>
    <dgm:pt modelId="{77FD4E04-C258-8548-ADF4-CDA8FD8BCCF4}" type="sibTrans" cxnId="{BE421101-01A0-874E-A18B-6B74449F8172}">
      <dgm:prSet/>
      <dgm:spPr>
        <a:blipFill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GB"/>
        </a:p>
      </dgm:t>
    </dgm:pt>
    <dgm:pt modelId="{806406F8-E3D5-6E41-B6CC-A18AEFBAE291}">
      <dgm:prSet phldrT="[Text]" custT="1"/>
      <dgm:spPr/>
      <dgm:t>
        <a:bodyPr/>
        <a:lstStyle/>
        <a:p>
          <a:r>
            <a:rPr lang="en-GB" sz="2000" dirty="0"/>
            <a:t>Liz</a:t>
          </a:r>
        </a:p>
      </dgm:t>
    </dgm:pt>
    <dgm:pt modelId="{3EA7C82F-082A-E846-9D77-343B863B7A45}" type="parTrans" cxnId="{8C3DC772-C262-EC48-A8FA-73A146950D08}">
      <dgm:prSet/>
      <dgm:spPr/>
      <dgm:t>
        <a:bodyPr/>
        <a:lstStyle/>
        <a:p>
          <a:endParaRPr lang="en-GB"/>
        </a:p>
      </dgm:t>
    </dgm:pt>
    <dgm:pt modelId="{5600FA2E-1E77-E744-A923-AF5FA31E64B2}" type="sibTrans" cxnId="{8C3DC772-C262-EC48-A8FA-73A146950D08}">
      <dgm:prSet/>
      <dgm:spPr>
        <a:blipFill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4F92F7F-98E6-3C4F-99BE-13C98FCE37E9}">
      <dgm:prSet phldrT="[Text]" custT="1"/>
      <dgm:spPr/>
      <dgm:t>
        <a:bodyPr/>
        <a:lstStyle/>
        <a:p>
          <a:r>
            <a:rPr lang="en-GB" sz="2000" dirty="0"/>
            <a:t>Lars </a:t>
          </a:r>
        </a:p>
      </dgm:t>
    </dgm:pt>
    <dgm:pt modelId="{DC8A38C5-0166-8F41-A289-45850B158DFD}" type="parTrans" cxnId="{2089CF9A-5C72-1D48-ADF7-3B6C6F11B341}">
      <dgm:prSet/>
      <dgm:spPr/>
      <dgm:t>
        <a:bodyPr/>
        <a:lstStyle/>
        <a:p>
          <a:endParaRPr lang="en-GB"/>
        </a:p>
      </dgm:t>
    </dgm:pt>
    <dgm:pt modelId="{60C5B136-0D2F-1742-9CCC-AD8C8D30487D}" type="sibTrans" cxnId="{2089CF9A-5C72-1D48-ADF7-3B6C6F11B341}">
      <dgm:prSet/>
      <dgm:spPr>
        <a:blipFill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71F0B21-4072-F449-81BA-1C2114DBDD4B}" type="pres">
      <dgm:prSet presAssocID="{406C3E2B-174E-5447-8B36-2142F18805D5}" presName="Name0" presStyleCnt="0">
        <dgm:presLayoutVars>
          <dgm:chMax val="7"/>
          <dgm:chPref val="7"/>
          <dgm:dir/>
        </dgm:presLayoutVars>
      </dgm:prSet>
      <dgm:spPr/>
    </dgm:pt>
    <dgm:pt modelId="{67BC5E88-4B6A-8F4A-A5F3-7DD1FD40D4ED}" type="pres">
      <dgm:prSet presAssocID="{406C3E2B-174E-5447-8B36-2142F18805D5}" presName="Name1" presStyleCnt="0"/>
      <dgm:spPr/>
    </dgm:pt>
    <dgm:pt modelId="{23AB8FE4-2383-2F4C-B76D-90880FBA6847}" type="pres">
      <dgm:prSet presAssocID="{40246207-32EE-0349-864E-399DB51751E6}" presName="picture_1" presStyleCnt="0"/>
      <dgm:spPr/>
    </dgm:pt>
    <dgm:pt modelId="{D0274DF4-FF33-604E-A8CD-751FBC2C869D}" type="pres">
      <dgm:prSet presAssocID="{40246207-32EE-0349-864E-399DB51751E6}" presName="pictureRepeatNode" presStyleLbl="alignImgPlace1" presStyleIdx="0" presStyleCnt="6"/>
      <dgm:spPr/>
    </dgm:pt>
    <dgm:pt modelId="{BF86826A-0EEC-244C-B8EB-CD80DCBCB3BA}" type="pres">
      <dgm:prSet presAssocID="{FC8CF9EB-E85B-4349-8B48-4908F446BC01}" presName="text_1" presStyleLbl="node1" presStyleIdx="0" presStyleCnt="0" custScaleX="141810" custScaleY="120085" custLinFactNeighborX="-1415" custLinFactNeighborY="-59394">
        <dgm:presLayoutVars>
          <dgm:bulletEnabled val="1"/>
        </dgm:presLayoutVars>
      </dgm:prSet>
      <dgm:spPr/>
    </dgm:pt>
    <dgm:pt modelId="{708F0D44-A145-5541-8AE2-2D2F3C483CFB}" type="pres">
      <dgm:prSet presAssocID="{D825E1B0-EDAD-F049-AD54-49AA94D2EC9A}" presName="picture_2" presStyleCnt="0"/>
      <dgm:spPr/>
    </dgm:pt>
    <dgm:pt modelId="{C0B6B490-4678-914A-8B7A-E3DBAEF9E6BC}" type="pres">
      <dgm:prSet presAssocID="{D825E1B0-EDAD-F049-AD54-49AA94D2EC9A}" presName="pictureRepeatNode" presStyleLbl="alignImgPlace1" presStyleIdx="1" presStyleCnt="6"/>
      <dgm:spPr/>
    </dgm:pt>
    <dgm:pt modelId="{2A9B5A0C-9942-EB4F-AFAA-F4687A91F13E}" type="pres">
      <dgm:prSet presAssocID="{28072941-B1A9-F645-871A-62A91952A8B6}" presName="line_2" presStyleLbl="parChTrans1D1" presStyleIdx="0" presStyleCnt="5"/>
      <dgm:spPr/>
    </dgm:pt>
    <dgm:pt modelId="{EA91F11E-5310-C741-B53B-4FAFCE16C852}" type="pres">
      <dgm:prSet presAssocID="{28072941-B1A9-F645-871A-62A91952A8B6}" presName="textparent_2" presStyleLbl="node1" presStyleIdx="0" presStyleCnt="0"/>
      <dgm:spPr/>
    </dgm:pt>
    <dgm:pt modelId="{B158F137-B5EF-0C46-87C3-B2881D326E11}" type="pres">
      <dgm:prSet presAssocID="{28072941-B1A9-F645-871A-62A91952A8B6}" presName="text_2" presStyleLbl="revTx" presStyleIdx="0" presStyleCnt="5">
        <dgm:presLayoutVars>
          <dgm:bulletEnabled val="1"/>
        </dgm:presLayoutVars>
      </dgm:prSet>
      <dgm:spPr/>
    </dgm:pt>
    <dgm:pt modelId="{A9C6F3BE-0D28-D349-9665-15459065A3ED}" type="pres">
      <dgm:prSet presAssocID="{BE5C0792-17DA-F145-94F8-1B9EE7041F10}" presName="picture_3" presStyleCnt="0"/>
      <dgm:spPr/>
    </dgm:pt>
    <dgm:pt modelId="{8A152337-3F63-FC4E-8F10-7B67A0D7738D}" type="pres">
      <dgm:prSet presAssocID="{BE5C0792-17DA-F145-94F8-1B9EE7041F10}" presName="pictureRepeatNode" presStyleLbl="alignImgPlace1" presStyleIdx="2" presStyleCnt="6"/>
      <dgm:spPr/>
    </dgm:pt>
    <dgm:pt modelId="{60AD98A7-9793-9A4F-B49D-51DF8BF8A4EA}" type="pres">
      <dgm:prSet presAssocID="{4ADEC0BE-9EA2-524D-92E1-4922ECE3439B}" presName="line_3" presStyleLbl="parChTrans1D1" presStyleIdx="1" presStyleCnt="5"/>
      <dgm:spPr/>
    </dgm:pt>
    <dgm:pt modelId="{A44021D0-EDC7-0A48-849D-D4185C5BF384}" type="pres">
      <dgm:prSet presAssocID="{4ADEC0BE-9EA2-524D-92E1-4922ECE3439B}" presName="textparent_3" presStyleLbl="node1" presStyleIdx="0" presStyleCnt="0"/>
      <dgm:spPr/>
    </dgm:pt>
    <dgm:pt modelId="{58A3091D-65A2-E34D-87E1-8C5281D07862}" type="pres">
      <dgm:prSet presAssocID="{4ADEC0BE-9EA2-524D-92E1-4922ECE3439B}" presName="text_3" presStyleLbl="revTx" presStyleIdx="1" presStyleCnt="5">
        <dgm:presLayoutVars>
          <dgm:bulletEnabled val="1"/>
        </dgm:presLayoutVars>
      </dgm:prSet>
      <dgm:spPr/>
    </dgm:pt>
    <dgm:pt modelId="{7FB39F34-3F03-9D48-8E51-86D01C4A0C4F}" type="pres">
      <dgm:prSet presAssocID="{77FD4E04-C258-8548-ADF4-CDA8FD8BCCF4}" presName="picture_4" presStyleCnt="0"/>
      <dgm:spPr/>
    </dgm:pt>
    <dgm:pt modelId="{0B4623C7-C2B7-2A48-8F42-4D299B8F10AE}" type="pres">
      <dgm:prSet presAssocID="{77FD4E04-C258-8548-ADF4-CDA8FD8BCCF4}" presName="pictureRepeatNode" presStyleLbl="alignImgPlace1" presStyleIdx="3" presStyleCnt="6"/>
      <dgm:spPr/>
    </dgm:pt>
    <dgm:pt modelId="{766ACA33-A191-6D43-A37B-067FE12EDDD6}" type="pres">
      <dgm:prSet presAssocID="{E4BF29A0-7851-6346-91FC-06C10BC5059F}" presName="line_4" presStyleLbl="parChTrans1D1" presStyleIdx="2" presStyleCnt="5"/>
      <dgm:spPr/>
    </dgm:pt>
    <dgm:pt modelId="{B1B36073-778E-7048-91C5-4391F0D2CCFD}" type="pres">
      <dgm:prSet presAssocID="{E4BF29A0-7851-6346-91FC-06C10BC5059F}" presName="textparent_4" presStyleLbl="node1" presStyleIdx="0" presStyleCnt="0"/>
      <dgm:spPr/>
    </dgm:pt>
    <dgm:pt modelId="{66674412-1134-7D4D-8731-D42D70DBFE0B}" type="pres">
      <dgm:prSet presAssocID="{E4BF29A0-7851-6346-91FC-06C10BC5059F}" presName="text_4" presStyleLbl="revTx" presStyleIdx="2" presStyleCnt="5">
        <dgm:presLayoutVars>
          <dgm:bulletEnabled val="1"/>
        </dgm:presLayoutVars>
      </dgm:prSet>
      <dgm:spPr/>
    </dgm:pt>
    <dgm:pt modelId="{4CCBFF46-FE13-6444-B8B3-284FDB0CD1F2}" type="pres">
      <dgm:prSet presAssocID="{60C5B136-0D2F-1742-9CCC-AD8C8D30487D}" presName="picture_5" presStyleCnt="0"/>
      <dgm:spPr/>
    </dgm:pt>
    <dgm:pt modelId="{3FBF982A-FB7D-684B-9D9B-47A5C34B3AB4}" type="pres">
      <dgm:prSet presAssocID="{60C5B136-0D2F-1742-9CCC-AD8C8D30487D}" presName="pictureRepeatNode" presStyleLbl="alignImgPlace1" presStyleIdx="4" presStyleCnt="6"/>
      <dgm:spPr/>
    </dgm:pt>
    <dgm:pt modelId="{1779C5E2-D58E-B740-9F55-594D9D9E9683}" type="pres">
      <dgm:prSet presAssocID="{D4F92F7F-98E6-3C4F-99BE-13C98FCE37E9}" presName="line_5" presStyleLbl="parChTrans1D1" presStyleIdx="3" presStyleCnt="5"/>
      <dgm:spPr/>
    </dgm:pt>
    <dgm:pt modelId="{B8F71113-D0CA-6341-85BD-BECB7D360529}" type="pres">
      <dgm:prSet presAssocID="{D4F92F7F-98E6-3C4F-99BE-13C98FCE37E9}" presName="textparent_5" presStyleLbl="node1" presStyleIdx="0" presStyleCnt="0"/>
      <dgm:spPr/>
    </dgm:pt>
    <dgm:pt modelId="{1E6AE2FC-CD8F-1240-99D2-26424DD1AB5A}" type="pres">
      <dgm:prSet presAssocID="{D4F92F7F-98E6-3C4F-99BE-13C98FCE37E9}" presName="text_5" presStyleLbl="revTx" presStyleIdx="3" presStyleCnt="5">
        <dgm:presLayoutVars>
          <dgm:bulletEnabled val="1"/>
        </dgm:presLayoutVars>
      </dgm:prSet>
      <dgm:spPr/>
    </dgm:pt>
    <dgm:pt modelId="{27FB72AA-5459-464C-AD58-07905579FAA0}" type="pres">
      <dgm:prSet presAssocID="{5600FA2E-1E77-E744-A923-AF5FA31E64B2}" presName="picture_6" presStyleCnt="0"/>
      <dgm:spPr/>
    </dgm:pt>
    <dgm:pt modelId="{E1B8BEE5-3BCB-F34C-86A7-CE5B3C1BAA8B}" type="pres">
      <dgm:prSet presAssocID="{5600FA2E-1E77-E744-A923-AF5FA31E64B2}" presName="pictureRepeatNode" presStyleLbl="alignImgPlace1" presStyleIdx="5" presStyleCnt="6"/>
      <dgm:spPr/>
    </dgm:pt>
    <dgm:pt modelId="{1EF375B9-B3D8-1E40-8148-981E59EA30B4}" type="pres">
      <dgm:prSet presAssocID="{806406F8-E3D5-6E41-B6CC-A18AEFBAE291}" presName="line_6" presStyleLbl="parChTrans1D1" presStyleIdx="4" presStyleCnt="5"/>
      <dgm:spPr/>
    </dgm:pt>
    <dgm:pt modelId="{BE416ED6-13B3-A841-8634-D81216C62706}" type="pres">
      <dgm:prSet presAssocID="{806406F8-E3D5-6E41-B6CC-A18AEFBAE291}" presName="textparent_6" presStyleLbl="node1" presStyleIdx="0" presStyleCnt="0"/>
      <dgm:spPr/>
    </dgm:pt>
    <dgm:pt modelId="{CB54C193-B0B7-B542-AD3F-BE97DBBDA542}" type="pres">
      <dgm:prSet presAssocID="{806406F8-E3D5-6E41-B6CC-A18AEFBAE291}" presName="text_6" presStyleLbl="revTx" presStyleIdx="4" presStyleCnt="5">
        <dgm:presLayoutVars>
          <dgm:bulletEnabled val="1"/>
        </dgm:presLayoutVars>
      </dgm:prSet>
      <dgm:spPr/>
    </dgm:pt>
  </dgm:ptLst>
  <dgm:cxnLst>
    <dgm:cxn modelId="{BE421101-01A0-874E-A18B-6B74449F8172}" srcId="{406C3E2B-174E-5447-8B36-2142F18805D5}" destId="{E4BF29A0-7851-6346-91FC-06C10BC5059F}" srcOrd="3" destOrd="0" parTransId="{CE59A083-2CA8-C34F-81B3-5BF5165742E3}" sibTransId="{77FD4E04-C258-8548-ADF4-CDA8FD8BCCF4}"/>
    <dgm:cxn modelId="{A1B75F12-5F59-B248-BC8B-F0CD7E66D684}" type="presOf" srcId="{60C5B136-0D2F-1742-9CCC-AD8C8D30487D}" destId="{3FBF982A-FB7D-684B-9D9B-47A5C34B3AB4}" srcOrd="0" destOrd="0" presId="urn:microsoft.com/office/officeart/2008/layout/CircularPictureCallout"/>
    <dgm:cxn modelId="{184EB72B-ED89-6046-9DBC-F3DC7D56A8AE}" type="presOf" srcId="{40246207-32EE-0349-864E-399DB51751E6}" destId="{D0274DF4-FF33-604E-A8CD-751FBC2C869D}" srcOrd="0" destOrd="0" presId="urn:microsoft.com/office/officeart/2008/layout/CircularPictureCallout"/>
    <dgm:cxn modelId="{8479BB2B-967B-3343-84C5-F010A9A1614C}" srcId="{406C3E2B-174E-5447-8B36-2142F18805D5}" destId="{4ADEC0BE-9EA2-524D-92E1-4922ECE3439B}" srcOrd="2" destOrd="0" parTransId="{156ECEC5-BECC-2145-9363-5A30C7FDFDE3}" sibTransId="{BE5C0792-17DA-F145-94F8-1B9EE7041F10}"/>
    <dgm:cxn modelId="{F66C3168-DEF4-A84E-A92D-8058B2DCA2CC}" type="presOf" srcId="{4ADEC0BE-9EA2-524D-92E1-4922ECE3439B}" destId="{58A3091D-65A2-E34D-87E1-8C5281D07862}" srcOrd="0" destOrd="0" presId="urn:microsoft.com/office/officeart/2008/layout/CircularPictureCallout"/>
    <dgm:cxn modelId="{8C3DC772-C262-EC48-A8FA-73A146950D08}" srcId="{406C3E2B-174E-5447-8B36-2142F18805D5}" destId="{806406F8-E3D5-6E41-B6CC-A18AEFBAE291}" srcOrd="5" destOrd="0" parTransId="{3EA7C82F-082A-E846-9D77-343B863B7A45}" sibTransId="{5600FA2E-1E77-E744-A923-AF5FA31E64B2}"/>
    <dgm:cxn modelId="{9261CC7A-048A-7F48-B434-7C0A48FA9CB4}" type="presOf" srcId="{406C3E2B-174E-5447-8B36-2142F18805D5}" destId="{A71F0B21-4072-F449-81BA-1C2114DBDD4B}" srcOrd="0" destOrd="0" presId="urn:microsoft.com/office/officeart/2008/layout/CircularPictureCallout"/>
    <dgm:cxn modelId="{1CCA5A81-3E25-E840-8542-C1640A0C5AC8}" type="presOf" srcId="{E4BF29A0-7851-6346-91FC-06C10BC5059F}" destId="{66674412-1134-7D4D-8731-D42D70DBFE0B}" srcOrd="0" destOrd="0" presId="urn:microsoft.com/office/officeart/2008/layout/CircularPictureCallout"/>
    <dgm:cxn modelId="{21F6698F-D799-3148-954E-844DB777404A}" type="presOf" srcId="{BE5C0792-17DA-F145-94F8-1B9EE7041F10}" destId="{8A152337-3F63-FC4E-8F10-7B67A0D7738D}" srcOrd="0" destOrd="0" presId="urn:microsoft.com/office/officeart/2008/layout/CircularPictureCallout"/>
    <dgm:cxn modelId="{183D0A95-FB47-AC40-932C-502085CDA601}" type="presOf" srcId="{D4F92F7F-98E6-3C4F-99BE-13C98FCE37E9}" destId="{1E6AE2FC-CD8F-1240-99D2-26424DD1AB5A}" srcOrd="0" destOrd="0" presId="urn:microsoft.com/office/officeart/2008/layout/CircularPictureCallout"/>
    <dgm:cxn modelId="{2089CF9A-5C72-1D48-ADF7-3B6C6F11B341}" srcId="{406C3E2B-174E-5447-8B36-2142F18805D5}" destId="{D4F92F7F-98E6-3C4F-99BE-13C98FCE37E9}" srcOrd="4" destOrd="0" parTransId="{DC8A38C5-0166-8F41-A289-45850B158DFD}" sibTransId="{60C5B136-0D2F-1742-9CCC-AD8C8D30487D}"/>
    <dgm:cxn modelId="{A77017A6-65B0-7B4E-A7E9-DE43DDFF1288}" type="presOf" srcId="{FC8CF9EB-E85B-4349-8B48-4908F446BC01}" destId="{BF86826A-0EEC-244C-B8EB-CD80DCBCB3BA}" srcOrd="0" destOrd="0" presId="urn:microsoft.com/office/officeart/2008/layout/CircularPictureCallout"/>
    <dgm:cxn modelId="{1F234EB1-C01F-DA4A-8567-C990B5D37DB7}" srcId="{406C3E2B-174E-5447-8B36-2142F18805D5}" destId="{FC8CF9EB-E85B-4349-8B48-4908F446BC01}" srcOrd="0" destOrd="0" parTransId="{50D09758-4B9D-6E46-931D-93149F97920D}" sibTransId="{40246207-32EE-0349-864E-399DB51751E6}"/>
    <dgm:cxn modelId="{944C16C3-47B3-C84A-869B-6C0285C45B4C}" srcId="{406C3E2B-174E-5447-8B36-2142F18805D5}" destId="{28072941-B1A9-F645-871A-62A91952A8B6}" srcOrd="1" destOrd="0" parTransId="{ECBD4BEC-A81F-664A-9662-29BF61AC7837}" sibTransId="{D825E1B0-EDAD-F049-AD54-49AA94D2EC9A}"/>
    <dgm:cxn modelId="{384290CE-0BE5-854B-AFE5-E5B51A8F9BA8}" type="presOf" srcId="{D825E1B0-EDAD-F049-AD54-49AA94D2EC9A}" destId="{C0B6B490-4678-914A-8B7A-E3DBAEF9E6BC}" srcOrd="0" destOrd="0" presId="urn:microsoft.com/office/officeart/2008/layout/CircularPictureCallout"/>
    <dgm:cxn modelId="{16A26DD1-E21A-1A40-B16C-7C0DC28D4389}" type="presOf" srcId="{28072941-B1A9-F645-871A-62A91952A8B6}" destId="{B158F137-B5EF-0C46-87C3-B2881D326E11}" srcOrd="0" destOrd="0" presId="urn:microsoft.com/office/officeart/2008/layout/CircularPictureCallout"/>
    <dgm:cxn modelId="{992E72D3-793A-A04C-BCC7-2C88E64AB0D9}" type="presOf" srcId="{806406F8-E3D5-6E41-B6CC-A18AEFBAE291}" destId="{CB54C193-B0B7-B542-AD3F-BE97DBBDA542}" srcOrd="0" destOrd="0" presId="urn:microsoft.com/office/officeart/2008/layout/CircularPictureCallout"/>
    <dgm:cxn modelId="{245467E1-2468-E34D-B5B5-16F9B17D0654}" type="presOf" srcId="{77FD4E04-C258-8548-ADF4-CDA8FD8BCCF4}" destId="{0B4623C7-C2B7-2A48-8F42-4D299B8F10AE}" srcOrd="0" destOrd="0" presId="urn:microsoft.com/office/officeart/2008/layout/CircularPictureCallout"/>
    <dgm:cxn modelId="{7706AAE4-8258-8F42-AF6A-8946148D5BA8}" type="presOf" srcId="{5600FA2E-1E77-E744-A923-AF5FA31E64B2}" destId="{E1B8BEE5-3BCB-F34C-86A7-CE5B3C1BAA8B}" srcOrd="0" destOrd="0" presId="urn:microsoft.com/office/officeart/2008/layout/CircularPictureCallout"/>
    <dgm:cxn modelId="{A789F08E-1C1E-B34E-A096-F44F6900CE71}" type="presParOf" srcId="{A71F0B21-4072-F449-81BA-1C2114DBDD4B}" destId="{67BC5E88-4B6A-8F4A-A5F3-7DD1FD40D4ED}" srcOrd="0" destOrd="0" presId="urn:microsoft.com/office/officeart/2008/layout/CircularPictureCallout"/>
    <dgm:cxn modelId="{5874EBF7-2DF3-9A4C-9FD5-F3D7469231B0}" type="presParOf" srcId="{67BC5E88-4B6A-8F4A-A5F3-7DD1FD40D4ED}" destId="{23AB8FE4-2383-2F4C-B76D-90880FBA6847}" srcOrd="0" destOrd="0" presId="urn:microsoft.com/office/officeart/2008/layout/CircularPictureCallout"/>
    <dgm:cxn modelId="{A9E77C38-9446-0542-B0D8-8AA1893E828C}" type="presParOf" srcId="{23AB8FE4-2383-2F4C-B76D-90880FBA6847}" destId="{D0274DF4-FF33-604E-A8CD-751FBC2C869D}" srcOrd="0" destOrd="0" presId="urn:microsoft.com/office/officeart/2008/layout/CircularPictureCallout"/>
    <dgm:cxn modelId="{0A3C35C3-CB6C-DE4A-A704-0E1EE2992246}" type="presParOf" srcId="{67BC5E88-4B6A-8F4A-A5F3-7DD1FD40D4ED}" destId="{BF86826A-0EEC-244C-B8EB-CD80DCBCB3BA}" srcOrd="1" destOrd="0" presId="urn:microsoft.com/office/officeart/2008/layout/CircularPictureCallout"/>
    <dgm:cxn modelId="{DA287A11-E85C-0247-9157-4BCD8C9E6D18}" type="presParOf" srcId="{67BC5E88-4B6A-8F4A-A5F3-7DD1FD40D4ED}" destId="{708F0D44-A145-5541-8AE2-2D2F3C483CFB}" srcOrd="2" destOrd="0" presId="urn:microsoft.com/office/officeart/2008/layout/CircularPictureCallout"/>
    <dgm:cxn modelId="{277A1F4D-44F3-EE4F-A349-8E8864177401}" type="presParOf" srcId="{708F0D44-A145-5541-8AE2-2D2F3C483CFB}" destId="{C0B6B490-4678-914A-8B7A-E3DBAEF9E6BC}" srcOrd="0" destOrd="0" presId="urn:microsoft.com/office/officeart/2008/layout/CircularPictureCallout"/>
    <dgm:cxn modelId="{D3DBD6A2-FD57-4045-B53C-F28F85016FA6}" type="presParOf" srcId="{67BC5E88-4B6A-8F4A-A5F3-7DD1FD40D4ED}" destId="{2A9B5A0C-9942-EB4F-AFAA-F4687A91F13E}" srcOrd="3" destOrd="0" presId="urn:microsoft.com/office/officeart/2008/layout/CircularPictureCallout"/>
    <dgm:cxn modelId="{8C619475-52A0-3D47-B5FE-CA8794559BB0}" type="presParOf" srcId="{67BC5E88-4B6A-8F4A-A5F3-7DD1FD40D4ED}" destId="{EA91F11E-5310-C741-B53B-4FAFCE16C852}" srcOrd="4" destOrd="0" presId="urn:microsoft.com/office/officeart/2008/layout/CircularPictureCallout"/>
    <dgm:cxn modelId="{E70B14D6-AD05-1544-8556-6D567E5F0C73}" type="presParOf" srcId="{EA91F11E-5310-C741-B53B-4FAFCE16C852}" destId="{B158F137-B5EF-0C46-87C3-B2881D326E11}" srcOrd="0" destOrd="0" presId="urn:microsoft.com/office/officeart/2008/layout/CircularPictureCallout"/>
    <dgm:cxn modelId="{8D64D529-5402-AE42-87C0-9E2CDAC225FC}" type="presParOf" srcId="{67BC5E88-4B6A-8F4A-A5F3-7DD1FD40D4ED}" destId="{A9C6F3BE-0D28-D349-9665-15459065A3ED}" srcOrd="5" destOrd="0" presId="urn:microsoft.com/office/officeart/2008/layout/CircularPictureCallout"/>
    <dgm:cxn modelId="{568ED6F5-3C5A-4245-8B22-FA3FEC94BB93}" type="presParOf" srcId="{A9C6F3BE-0D28-D349-9665-15459065A3ED}" destId="{8A152337-3F63-FC4E-8F10-7B67A0D7738D}" srcOrd="0" destOrd="0" presId="urn:microsoft.com/office/officeart/2008/layout/CircularPictureCallout"/>
    <dgm:cxn modelId="{4C262E53-D2A7-9946-B513-8BF2732A1551}" type="presParOf" srcId="{67BC5E88-4B6A-8F4A-A5F3-7DD1FD40D4ED}" destId="{60AD98A7-9793-9A4F-B49D-51DF8BF8A4EA}" srcOrd="6" destOrd="0" presId="urn:microsoft.com/office/officeart/2008/layout/CircularPictureCallout"/>
    <dgm:cxn modelId="{32842F07-99BD-F841-BDC0-C42974CCA0BB}" type="presParOf" srcId="{67BC5E88-4B6A-8F4A-A5F3-7DD1FD40D4ED}" destId="{A44021D0-EDC7-0A48-849D-D4185C5BF384}" srcOrd="7" destOrd="0" presId="urn:microsoft.com/office/officeart/2008/layout/CircularPictureCallout"/>
    <dgm:cxn modelId="{85404D58-954B-2143-B561-C297FE7F18C9}" type="presParOf" srcId="{A44021D0-EDC7-0A48-849D-D4185C5BF384}" destId="{58A3091D-65A2-E34D-87E1-8C5281D07862}" srcOrd="0" destOrd="0" presId="urn:microsoft.com/office/officeart/2008/layout/CircularPictureCallout"/>
    <dgm:cxn modelId="{FEFCC1D8-FA96-A140-8E6D-A30150320D94}" type="presParOf" srcId="{67BC5E88-4B6A-8F4A-A5F3-7DD1FD40D4ED}" destId="{7FB39F34-3F03-9D48-8E51-86D01C4A0C4F}" srcOrd="8" destOrd="0" presId="urn:microsoft.com/office/officeart/2008/layout/CircularPictureCallout"/>
    <dgm:cxn modelId="{88FD9241-D49D-4C46-B02A-DA4CE55B22D8}" type="presParOf" srcId="{7FB39F34-3F03-9D48-8E51-86D01C4A0C4F}" destId="{0B4623C7-C2B7-2A48-8F42-4D299B8F10AE}" srcOrd="0" destOrd="0" presId="urn:microsoft.com/office/officeart/2008/layout/CircularPictureCallout"/>
    <dgm:cxn modelId="{54F66092-54D1-F54D-8CBE-B74D80E56F2D}" type="presParOf" srcId="{67BC5E88-4B6A-8F4A-A5F3-7DD1FD40D4ED}" destId="{766ACA33-A191-6D43-A37B-067FE12EDDD6}" srcOrd="9" destOrd="0" presId="urn:microsoft.com/office/officeart/2008/layout/CircularPictureCallout"/>
    <dgm:cxn modelId="{71037DD0-5FBA-3E48-9424-B314635C8267}" type="presParOf" srcId="{67BC5E88-4B6A-8F4A-A5F3-7DD1FD40D4ED}" destId="{B1B36073-778E-7048-91C5-4391F0D2CCFD}" srcOrd="10" destOrd="0" presId="urn:microsoft.com/office/officeart/2008/layout/CircularPictureCallout"/>
    <dgm:cxn modelId="{3FBD15F8-4ABF-EA42-995C-600C56DB470B}" type="presParOf" srcId="{B1B36073-778E-7048-91C5-4391F0D2CCFD}" destId="{66674412-1134-7D4D-8731-D42D70DBFE0B}" srcOrd="0" destOrd="0" presId="urn:microsoft.com/office/officeart/2008/layout/CircularPictureCallout"/>
    <dgm:cxn modelId="{941E3D09-4075-434D-BA5C-F7D6103CAED8}" type="presParOf" srcId="{67BC5E88-4B6A-8F4A-A5F3-7DD1FD40D4ED}" destId="{4CCBFF46-FE13-6444-B8B3-284FDB0CD1F2}" srcOrd="11" destOrd="0" presId="urn:microsoft.com/office/officeart/2008/layout/CircularPictureCallout"/>
    <dgm:cxn modelId="{86EF0245-827D-C640-AA39-4B920550A0CC}" type="presParOf" srcId="{4CCBFF46-FE13-6444-B8B3-284FDB0CD1F2}" destId="{3FBF982A-FB7D-684B-9D9B-47A5C34B3AB4}" srcOrd="0" destOrd="0" presId="urn:microsoft.com/office/officeart/2008/layout/CircularPictureCallout"/>
    <dgm:cxn modelId="{9A3580D6-A4B8-A348-8849-F200CE6073D7}" type="presParOf" srcId="{67BC5E88-4B6A-8F4A-A5F3-7DD1FD40D4ED}" destId="{1779C5E2-D58E-B740-9F55-594D9D9E9683}" srcOrd="12" destOrd="0" presId="urn:microsoft.com/office/officeart/2008/layout/CircularPictureCallout"/>
    <dgm:cxn modelId="{CCA1AC84-18E7-494C-BD36-F88CF453E277}" type="presParOf" srcId="{67BC5E88-4B6A-8F4A-A5F3-7DD1FD40D4ED}" destId="{B8F71113-D0CA-6341-85BD-BECB7D360529}" srcOrd="13" destOrd="0" presId="urn:microsoft.com/office/officeart/2008/layout/CircularPictureCallout"/>
    <dgm:cxn modelId="{26EFB496-1C12-E24D-9346-3883A211E406}" type="presParOf" srcId="{B8F71113-D0CA-6341-85BD-BECB7D360529}" destId="{1E6AE2FC-CD8F-1240-99D2-26424DD1AB5A}" srcOrd="0" destOrd="0" presId="urn:microsoft.com/office/officeart/2008/layout/CircularPictureCallout"/>
    <dgm:cxn modelId="{1B8D4D16-A453-A74E-A1B5-37436B85C160}" type="presParOf" srcId="{67BC5E88-4B6A-8F4A-A5F3-7DD1FD40D4ED}" destId="{27FB72AA-5459-464C-AD58-07905579FAA0}" srcOrd="14" destOrd="0" presId="urn:microsoft.com/office/officeart/2008/layout/CircularPictureCallout"/>
    <dgm:cxn modelId="{E325DF8E-EACB-0D4A-BC0E-A8EF16B45CE4}" type="presParOf" srcId="{27FB72AA-5459-464C-AD58-07905579FAA0}" destId="{E1B8BEE5-3BCB-F34C-86A7-CE5B3C1BAA8B}" srcOrd="0" destOrd="0" presId="urn:microsoft.com/office/officeart/2008/layout/CircularPictureCallout"/>
    <dgm:cxn modelId="{8A50DC94-96C3-5B4D-BE6A-CF8CEF2007B1}" type="presParOf" srcId="{67BC5E88-4B6A-8F4A-A5F3-7DD1FD40D4ED}" destId="{1EF375B9-B3D8-1E40-8148-981E59EA30B4}" srcOrd="15" destOrd="0" presId="urn:microsoft.com/office/officeart/2008/layout/CircularPictureCallout"/>
    <dgm:cxn modelId="{2463276A-EE57-D048-A4CB-EAFA0E116A10}" type="presParOf" srcId="{67BC5E88-4B6A-8F4A-A5F3-7DD1FD40D4ED}" destId="{BE416ED6-13B3-A841-8634-D81216C62706}" srcOrd="16" destOrd="0" presId="urn:microsoft.com/office/officeart/2008/layout/CircularPictureCallout"/>
    <dgm:cxn modelId="{54B9F421-A01A-6A46-B6F9-C75F8A4F2F51}" type="presParOf" srcId="{BE416ED6-13B3-A841-8634-D81216C62706}" destId="{CB54C193-B0B7-B542-AD3F-BE97DBBDA54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79BEBB-132F-724A-AB6C-8F8B66AED35F}" type="doc">
      <dgm:prSet loTypeId="urn:microsoft.com/office/officeart/2005/8/layout/arrow3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DF8C7B5-9FB0-A24D-9E95-2FA331EA8575}">
      <dgm:prSet phldrT="[Text]" custT="1"/>
      <dgm:spPr/>
      <dgm:t>
        <a:bodyPr/>
        <a:lstStyle/>
        <a:p>
          <a:r>
            <a:rPr lang="en-US" sz="1800" noProof="0" dirty="0"/>
            <a:t>Co-production of knowledge between </a:t>
          </a:r>
          <a:r>
            <a:rPr lang="en-US" sz="1800" b="1" noProof="0" dirty="0"/>
            <a:t>societal</a:t>
          </a:r>
          <a:r>
            <a:rPr lang="en-US" sz="1800" noProof="0" dirty="0"/>
            <a:t> and </a:t>
          </a:r>
          <a:r>
            <a:rPr lang="en-US" sz="1800" b="1" noProof="0" dirty="0"/>
            <a:t>scientific</a:t>
          </a:r>
          <a:r>
            <a:rPr lang="en-US" sz="1800" noProof="0" dirty="0"/>
            <a:t> actors </a:t>
          </a:r>
        </a:p>
      </dgm:t>
    </dgm:pt>
    <dgm:pt modelId="{454A13F7-D300-5D43-9048-3017B0B4F42E}" type="parTrans" cxnId="{2DA3F126-8404-F748-B8B7-81A367056EA8}">
      <dgm:prSet/>
      <dgm:spPr/>
      <dgm:t>
        <a:bodyPr/>
        <a:lstStyle/>
        <a:p>
          <a:endParaRPr lang="en-GB"/>
        </a:p>
      </dgm:t>
    </dgm:pt>
    <dgm:pt modelId="{647AB40A-B0CC-1147-B3CA-A9CEAE43F7BD}" type="sibTrans" cxnId="{2DA3F126-8404-F748-B8B7-81A367056EA8}">
      <dgm:prSet/>
      <dgm:spPr/>
      <dgm:t>
        <a:bodyPr/>
        <a:lstStyle/>
        <a:p>
          <a:endParaRPr lang="en-GB"/>
        </a:p>
      </dgm:t>
    </dgm:pt>
    <dgm:pt modelId="{CC95067F-5DE3-4C42-9888-0EAEA53F3A6E}">
      <dgm:prSet phldrT="[Text]" custT="1"/>
      <dgm:spPr/>
      <dgm:t>
        <a:bodyPr/>
        <a:lstStyle/>
        <a:p>
          <a:r>
            <a:rPr lang="en-US" sz="1800" noProof="0" dirty="0"/>
            <a:t>Characteristics of qualitative research</a:t>
          </a:r>
        </a:p>
      </dgm:t>
    </dgm:pt>
    <dgm:pt modelId="{47EAB13D-7288-7E45-AEEA-E10989B7B85D}" type="parTrans" cxnId="{54DDC170-59E0-5849-9E69-7DF9C5227AE1}">
      <dgm:prSet/>
      <dgm:spPr/>
      <dgm:t>
        <a:bodyPr/>
        <a:lstStyle/>
        <a:p>
          <a:endParaRPr lang="en-GB"/>
        </a:p>
      </dgm:t>
    </dgm:pt>
    <dgm:pt modelId="{07069271-03DB-1440-BA87-1187E80C4EBF}" type="sibTrans" cxnId="{54DDC170-59E0-5849-9E69-7DF9C5227AE1}">
      <dgm:prSet/>
      <dgm:spPr/>
      <dgm:t>
        <a:bodyPr/>
        <a:lstStyle/>
        <a:p>
          <a:endParaRPr lang="en-GB"/>
        </a:p>
      </dgm:t>
    </dgm:pt>
    <dgm:pt modelId="{CE93B659-AE9B-094D-A08F-2932CE050DE1}">
      <dgm:prSet phldrT="[Text]" custT="1"/>
      <dgm:spPr/>
      <dgm:t>
        <a:bodyPr/>
        <a:lstStyle/>
        <a:p>
          <a:r>
            <a:rPr lang="en-US" sz="1800" noProof="0" dirty="0"/>
            <a:t>Questions of data authority</a:t>
          </a:r>
        </a:p>
      </dgm:t>
    </dgm:pt>
    <dgm:pt modelId="{DC1CCD0B-07A8-FB45-87D8-DEA6A8E4321C}" type="parTrans" cxnId="{453302BB-6EC6-344B-96C1-D3902E55E68F}">
      <dgm:prSet/>
      <dgm:spPr/>
      <dgm:t>
        <a:bodyPr/>
        <a:lstStyle/>
        <a:p>
          <a:endParaRPr lang="en-GB"/>
        </a:p>
      </dgm:t>
    </dgm:pt>
    <dgm:pt modelId="{E2EDC834-11AC-ED4D-ACCD-7942EFD4168C}" type="sibTrans" cxnId="{453302BB-6EC6-344B-96C1-D3902E55E68F}">
      <dgm:prSet/>
      <dgm:spPr/>
      <dgm:t>
        <a:bodyPr/>
        <a:lstStyle/>
        <a:p>
          <a:endParaRPr lang="en-GB"/>
        </a:p>
      </dgm:t>
    </dgm:pt>
    <dgm:pt modelId="{2BAFCCCC-2AA4-0B47-928B-69CF1E70694E}">
      <dgm:prSet phldrT="[Text]" custT="1"/>
      <dgm:spPr/>
      <dgm:t>
        <a:bodyPr/>
        <a:lstStyle/>
        <a:p>
          <a:r>
            <a:rPr lang="en-US" sz="1800" b="1" noProof="0" dirty="0"/>
            <a:t>Confidentiality</a:t>
          </a:r>
        </a:p>
      </dgm:t>
    </dgm:pt>
    <dgm:pt modelId="{A19910DA-7956-8E49-B724-EB803D896CFF}" type="parTrans" cxnId="{0EFDDD0C-4DB8-7141-8A4F-92C7A2799D18}">
      <dgm:prSet/>
      <dgm:spPr/>
      <dgm:t>
        <a:bodyPr/>
        <a:lstStyle/>
        <a:p>
          <a:endParaRPr lang="en-GB"/>
        </a:p>
      </dgm:t>
    </dgm:pt>
    <dgm:pt modelId="{4AA3B7A7-0D0B-2F45-ACB0-725B74464BA7}" type="sibTrans" cxnId="{0EFDDD0C-4DB8-7141-8A4F-92C7A2799D18}">
      <dgm:prSet/>
      <dgm:spPr/>
      <dgm:t>
        <a:bodyPr/>
        <a:lstStyle/>
        <a:p>
          <a:endParaRPr lang="en-GB"/>
        </a:p>
      </dgm:t>
    </dgm:pt>
    <dgm:pt modelId="{B2EA97A0-FFAB-834B-8122-7DECE1984C5A}" type="pres">
      <dgm:prSet presAssocID="{7379BEBB-132F-724A-AB6C-8F8B66AED35F}" presName="compositeShape" presStyleCnt="0">
        <dgm:presLayoutVars>
          <dgm:chMax val="2"/>
          <dgm:dir/>
          <dgm:resizeHandles val="exact"/>
        </dgm:presLayoutVars>
      </dgm:prSet>
      <dgm:spPr/>
    </dgm:pt>
    <dgm:pt modelId="{7A532D36-D321-0040-8D4C-C4F9B134AB0D}" type="pres">
      <dgm:prSet presAssocID="{7379BEBB-132F-724A-AB6C-8F8B66AED35F}" presName="divider" presStyleLbl="fgShp" presStyleIdx="0" presStyleCnt="1"/>
      <dgm:spPr/>
    </dgm:pt>
    <dgm:pt modelId="{F1A49CFC-D5C4-E94F-B469-2DABBF26DA4F}" type="pres">
      <dgm:prSet presAssocID="{0DF8C7B5-9FB0-A24D-9E95-2FA331EA8575}" presName="downArrow" presStyleLbl="node1" presStyleIdx="0" presStyleCnt="2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</dgm:pt>
    <dgm:pt modelId="{8A34BD88-3999-4D46-9852-8E39F3A73280}" type="pres">
      <dgm:prSet presAssocID="{0DF8C7B5-9FB0-A24D-9E95-2FA331EA8575}" presName="downArrowText" presStyleLbl="revTx" presStyleIdx="0" presStyleCnt="2" custScaleX="120441">
        <dgm:presLayoutVars>
          <dgm:bulletEnabled val="1"/>
        </dgm:presLayoutVars>
      </dgm:prSet>
      <dgm:spPr/>
    </dgm:pt>
    <dgm:pt modelId="{8577B5D1-0ED2-ED45-BFB2-6556E34EAA9C}" type="pres">
      <dgm:prSet presAssocID="{CC95067F-5DE3-4C42-9888-0EAEA53F3A6E}" presName="upArrow" presStyleLbl="node1" presStyleIdx="1" presStyleCnt="2"/>
      <dgm:spPr>
        <a:solidFill>
          <a:schemeClr val="accent3">
            <a:hueOff val="-6463101"/>
            <a:satOff val="-65675"/>
            <a:lumOff val="-3137"/>
            <a:alpha val="55800"/>
          </a:schemeClr>
        </a:solidFill>
      </dgm:spPr>
    </dgm:pt>
    <dgm:pt modelId="{B1E48C50-DD62-154E-AC8F-C76BE0660C12}" type="pres">
      <dgm:prSet presAssocID="{CC95067F-5DE3-4C42-9888-0EAEA53F3A6E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F6FA8205-AA18-414C-AEB9-75B552313BBE}" type="presOf" srcId="{CE93B659-AE9B-094D-A08F-2932CE050DE1}" destId="{8A34BD88-3999-4D46-9852-8E39F3A73280}" srcOrd="0" destOrd="1" presId="urn:microsoft.com/office/officeart/2005/8/layout/arrow3"/>
    <dgm:cxn modelId="{0EFDDD0C-4DB8-7141-8A4F-92C7A2799D18}" srcId="{CC95067F-5DE3-4C42-9888-0EAEA53F3A6E}" destId="{2BAFCCCC-2AA4-0B47-928B-69CF1E70694E}" srcOrd="0" destOrd="0" parTransId="{A19910DA-7956-8E49-B724-EB803D896CFF}" sibTransId="{4AA3B7A7-0D0B-2F45-ACB0-725B74464BA7}"/>
    <dgm:cxn modelId="{2DA3F126-8404-F748-B8B7-81A367056EA8}" srcId="{7379BEBB-132F-724A-AB6C-8F8B66AED35F}" destId="{0DF8C7B5-9FB0-A24D-9E95-2FA331EA8575}" srcOrd="0" destOrd="0" parTransId="{454A13F7-D300-5D43-9048-3017B0B4F42E}" sibTransId="{647AB40A-B0CC-1147-B3CA-A9CEAE43F7BD}"/>
    <dgm:cxn modelId="{D58FC059-8189-CF44-AD1C-C5F7B5105952}" type="presOf" srcId="{CC95067F-5DE3-4C42-9888-0EAEA53F3A6E}" destId="{B1E48C50-DD62-154E-AC8F-C76BE0660C12}" srcOrd="0" destOrd="0" presId="urn:microsoft.com/office/officeart/2005/8/layout/arrow3"/>
    <dgm:cxn modelId="{54DDC170-59E0-5849-9E69-7DF9C5227AE1}" srcId="{7379BEBB-132F-724A-AB6C-8F8B66AED35F}" destId="{CC95067F-5DE3-4C42-9888-0EAEA53F3A6E}" srcOrd="1" destOrd="0" parTransId="{47EAB13D-7288-7E45-AEEA-E10989B7B85D}" sibTransId="{07069271-03DB-1440-BA87-1187E80C4EBF}"/>
    <dgm:cxn modelId="{88BE46B0-6827-1F48-9413-AD9BE5DD3E75}" type="presOf" srcId="{2BAFCCCC-2AA4-0B47-928B-69CF1E70694E}" destId="{B1E48C50-DD62-154E-AC8F-C76BE0660C12}" srcOrd="0" destOrd="1" presId="urn:microsoft.com/office/officeart/2005/8/layout/arrow3"/>
    <dgm:cxn modelId="{453302BB-6EC6-344B-96C1-D3902E55E68F}" srcId="{0DF8C7B5-9FB0-A24D-9E95-2FA331EA8575}" destId="{CE93B659-AE9B-094D-A08F-2932CE050DE1}" srcOrd="0" destOrd="0" parTransId="{DC1CCD0B-07A8-FB45-87D8-DEA6A8E4321C}" sibTransId="{E2EDC834-11AC-ED4D-ACCD-7942EFD4168C}"/>
    <dgm:cxn modelId="{8F6AD2C9-9F6D-F34B-A9E1-775C1EEF920B}" type="presOf" srcId="{7379BEBB-132F-724A-AB6C-8F8B66AED35F}" destId="{B2EA97A0-FFAB-834B-8122-7DECE1984C5A}" srcOrd="0" destOrd="0" presId="urn:microsoft.com/office/officeart/2005/8/layout/arrow3"/>
    <dgm:cxn modelId="{438057E0-8ED4-5645-B129-FC627F7450B3}" type="presOf" srcId="{0DF8C7B5-9FB0-A24D-9E95-2FA331EA8575}" destId="{8A34BD88-3999-4D46-9852-8E39F3A73280}" srcOrd="0" destOrd="0" presId="urn:microsoft.com/office/officeart/2005/8/layout/arrow3"/>
    <dgm:cxn modelId="{131D9AB5-72C3-874D-9F88-9613CD3E1B15}" type="presParOf" srcId="{B2EA97A0-FFAB-834B-8122-7DECE1984C5A}" destId="{7A532D36-D321-0040-8D4C-C4F9B134AB0D}" srcOrd="0" destOrd="0" presId="urn:microsoft.com/office/officeart/2005/8/layout/arrow3"/>
    <dgm:cxn modelId="{749D6BEF-6344-5C45-ABA9-69F191C8697F}" type="presParOf" srcId="{B2EA97A0-FFAB-834B-8122-7DECE1984C5A}" destId="{F1A49CFC-D5C4-E94F-B469-2DABBF26DA4F}" srcOrd="1" destOrd="0" presId="urn:microsoft.com/office/officeart/2005/8/layout/arrow3"/>
    <dgm:cxn modelId="{95A6FF78-C66A-FC45-A12D-67D342D1738D}" type="presParOf" srcId="{B2EA97A0-FFAB-834B-8122-7DECE1984C5A}" destId="{8A34BD88-3999-4D46-9852-8E39F3A73280}" srcOrd="2" destOrd="0" presId="urn:microsoft.com/office/officeart/2005/8/layout/arrow3"/>
    <dgm:cxn modelId="{9792ECC2-D3EE-7945-92EB-844F633F693F}" type="presParOf" srcId="{B2EA97A0-FFAB-834B-8122-7DECE1984C5A}" destId="{8577B5D1-0ED2-ED45-BFB2-6556E34EAA9C}" srcOrd="3" destOrd="0" presId="urn:microsoft.com/office/officeart/2005/8/layout/arrow3"/>
    <dgm:cxn modelId="{E57657F5-5B4D-9D43-8A97-6C814BAF28FB}" type="presParOf" srcId="{B2EA97A0-FFAB-834B-8122-7DECE1984C5A}" destId="{B1E48C50-DD62-154E-AC8F-C76BE0660C1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375B9-B3D8-1E40-8148-981E59EA30B4}">
      <dsp:nvSpPr>
        <dsp:cNvPr id="0" name=""/>
        <dsp:cNvSpPr/>
      </dsp:nvSpPr>
      <dsp:spPr>
        <a:xfrm>
          <a:off x="2971733" y="5005666"/>
          <a:ext cx="526307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9C5E2-D58E-B740-9F55-594D9D9E9683}">
      <dsp:nvSpPr>
        <dsp:cNvPr id="0" name=""/>
        <dsp:cNvSpPr/>
      </dsp:nvSpPr>
      <dsp:spPr>
        <a:xfrm>
          <a:off x="2971733" y="4117931"/>
          <a:ext cx="444749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6ACA33-A191-6D43-A37B-067FE12EDDD6}">
      <dsp:nvSpPr>
        <dsp:cNvPr id="0" name=""/>
        <dsp:cNvSpPr/>
      </dsp:nvSpPr>
      <dsp:spPr>
        <a:xfrm>
          <a:off x="2971733" y="2877179"/>
          <a:ext cx="415314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D98A7-9793-9A4F-B49D-51DF8BF8A4EA}">
      <dsp:nvSpPr>
        <dsp:cNvPr id="0" name=""/>
        <dsp:cNvSpPr/>
      </dsp:nvSpPr>
      <dsp:spPr>
        <a:xfrm>
          <a:off x="2971733" y="1636426"/>
          <a:ext cx="444749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B5A0C-9942-EB4F-AFAA-F4687A91F13E}">
      <dsp:nvSpPr>
        <dsp:cNvPr id="0" name=""/>
        <dsp:cNvSpPr/>
      </dsp:nvSpPr>
      <dsp:spPr>
        <a:xfrm>
          <a:off x="2971733" y="748691"/>
          <a:ext cx="526307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74DF4-FF33-604E-A8CD-751FBC2C869D}">
      <dsp:nvSpPr>
        <dsp:cNvPr id="0" name=""/>
        <dsp:cNvSpPr/>
      </dsp:nvSpPr>
      <dsp:spPr>
        <a:xfrm>
          <a:off x="376017" y="281462"/>
          <a:ext cx="5191432" cy="519143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6826A-0EEC-244C-B8EB-CD80DCBCB3BA}">
      <dsp:nvSpPr>
        <dsp:cNvPr id="0" name=""/>
        <dsp:cNvSpPr/>
      </dsp:nvSpPr>
      <dsp:spPr>
        <a:xfrm>
          <a:off x="568889" y="1848546"/>
          <a:ext cx="4711660" cy="205726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FAIR</a:t>
          </a:r>
          <a:r>
            <a:rPr lang="en-GB" sz="3600" b="1" kern="1200" dirty="0">
              <a:solidFill>
                <a:schemeClr val="bg1"/>
              </a:solidFill>
            </a:rPr>
            <a:t> Data Practices for </a:t>
          </a:r>
          <a:r>
            <a:rPr lang="en-GB" sz="3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Qualitative</a:t>
          </a:r>
          <a:r>
            <a:rPr lang="en-GB" sz="3600" b="1" kern="1200" dirty="0">
              <a:solidFill>
                <a:schemeClr val="bg1"/>
              </a:solidFill>
            </a:rPr>
            <a:t> Research in </a:t>
          </a:r>
          <a:r>
            <a:rPr lang="en-GB" sz="3600" b="1" kern="1200" dirty="0" err="1">
              <a:solidFill>
                <a:schemeClr val="accent2">
                  <a:lumMod val="60000"/>
                  <a:lumOff val="40000"/>
                </a:schemeClr>
              </a:solidFill>
            </a:rPr>
            <a:t>Transdisciplinarity</a:t>
          </a:r>
          <a:endParaRPr lang="en-GB" sz="3600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568889" y="1848546"/>
        <a:ext cx="4711660" cy="2057263"/>
      </dsp:txXfrm>
    </dsp:sp>
    <dsp:sp modelId="{C0B6B490-4678-914A-8B7A-E3DBAEF9E6BC}">
      <dsp:nvSpPr>
        <dsp:cNvPr id="0" name=""/>
        <dsp:cNvSpPr/>
      </dsp:nvSpPr>
      <dsp:spPr>
        <a:xfrm>
          <a:off x="7767577" y="281462"/>
          <a:ext cx="934457" cy="93445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8F137-B5EF-0C46-87C3-B2881D326E11}">
      <dsp:nvSpPr>
        <dsp:cNvPr id="0" name=""/>
        <dsp:cNvSpPr/>
      </dsp:nvSpPr>
      <dsp:spPr>
        <a:xfrm>
          <a:off x="8702035" y="281462"/>
          <a:ext cx="1304811" cy="93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Franziska</a:t>
          </a:r>
        </a:p>
      </dsp:txBody>
      <dsp:txXfrm>
        <a:off x="8702035" y="281462"/>
        <a:ext cx="1304811" cy="934457"/>
      </dsp:txXfrm>
    </dsp:sp>
    <dsp:sp modelId="{8A152337-3F63-FC4E-8F10-7B67A0D7738D}">
      <dsp:nvSpPr>
        <dsp:cNvPr id="0" name=""/>
        <dsp:cNvSpPr/>
      </dsp:nvSpPr>
      <dsp:spPr>
        <a:xfrm>
          <a:off x="6952003" y="1169197"/>
          <a:ext cx="934457" cy="93445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3091D-65A2-E34D-87E1-8C5281D07862}">
      <dsp:nvSpPr>
        <dsp:cNvPr id="0" name=""/>
        <dsp:cNvSpPr/>
      </dsp:nvSpPr>
      <dsp:spPr>
        <a:xfrm>
          <a:off x="7886461" y="1169197"/>
          <a:ext cx="852749" cy="93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Mollie</a:t>
          </a:r>
        </a:p>
      </dsp:txBody>
      <dsp:txXfrm>
        <a:off x="7886461" y="1169197"/>
        <a:ext cx="852749" cy="934457"/>
      </dsp:txXfrm>
    </dsp:sp>
    <dsp:sp modelId="{0B4623C7-C2B7-2A48-8F42-4D299B8F10AE}">
      <dsp:nvSpPr>
        <dsp:cNvPr id="0" name=""/>
        <dsp:cNvSpPr/>
      </dsp:nvSpPr>
      <dsp:spPr>
        <a:xfrm>
          <a:off x="6657649" y="2409950"/>
          <a:ext cx="934457" cy="93445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74412-1134-7D4D-8731-D42D70DBFE0B}">
      <dsp:nvSpPr>
        <dsp:cNvPr id="0" name=""/>
        <dsp:cNvSpPr/>
      </dsp:nvSpPr>
      <dsp:spPr>
        <a:xfrm>
          <a:off x="7592107" y="2409950"/>
          <a:ext cx="940135" cy="93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Bianca</a:t>
          </a:r>
        </a:p>
      </dsp:txBody>
      <dsp:txXfrm>
        <a:off x="7592107" y="2409950"/>
        <a:ext cx="940135" cy="934457"/>
      </dsp:txXfrm>
    </dsp:sp>
    <dsp:sp modelId="{3FBF982A-FB7D-684B-9D9B-47A5C34B3AB4}">
      <dsp:nvSpPr>
        <dsp:cNvPr id="0" name=""/>
        <dsp:cNvSpPr/>
      </dsp:nvSpPr>
      <dsp:spPr>
        <a:xfrm>
          <a:off x="6952003" y="3650702"/>
          <a:ext cx="934457" cy="93445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AE2FC-CD8F-1240-99D2-26424DD1AB5A}">
      <dsp:nvSpPr>
        <dsp:cNvPr id="0" name=""/>
        <dsp:cNvSpPr/>
      </dsp:nvSpPr>
      <dsp:spPr>
        <a:xfrm>
          <a:off x="7886461" y="3650702"/>
          <a:ext cx="691175" cy="93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Lars </a:t>
          </a:r>
        </a:p>
      </dsp:txBody>
      <dsp:txXfrm>
        <a:off x="7886461" y="3650702"/>
        <a:ext cx="691175" cy="934457"/>
      </dsp:txXfrm>
    </dsp:sp>
    <dsp:sp modelId="{E1B8BEE5-3BCB-F34C-86A7-CE5B3C1BAA8B}">
      <dsp:nvSpPr>
        <dsp:cNvPr id="0" name=""/>
        <dsp:cNvSpPr/>
      </dsp:nvSpPr>
      <dsp:spPr>
        <a:xfrm>
          <a:off x="7767577" y="4538437"/>
          <a:ext cx="934457" cy="934457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4C193-B0B7-B542-AD3F-BE97DBBDA542}">
      <dsp:nvSpPr>
        <dsp:cNvPr id="0" name=""/>
        <dsp:cNvSpPr/>
      </dsp:nvSpPr>
      <dsp:spPr>
        <a:xfrm>
          <a:off x="8702035" y="4538437"/>
          <a:ext cx="494928" cy="934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Liz</a:t>
          </a:r>
        </a:p>
      </dsp:txBody>
      <dsp:txXfrm>
        <a:off x="8702035" y="4538437"/>
        <a:ext cx="494928" cy="934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32D36-D321-0040-8D4C-C4F9B134AB0D}">
      <dsp:nvSpPr>
        <dsp:cNvPr id="0" name=""/>
        <dsp:cNvSpPr/>
      </dsp:nvSpPr>
      <dsp:spPr>
        <a:xfrm rot="21300000">
          <a:off x="22525" y="2071285"/>
          <a:ext cx="7295201" cy="835410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A49CFC-D5C4-E94F-B469-2DABBF26DA4F}">
      <dsp:nvSpPr>
        <dsp:cNvPr id="0" name=""/>
        <dsp:cNvSpPr/>
      </dsp:nvSpPr>
      <dsp:spPr>
        <a:xfrm>
          <a:off x="880830" y="248899"/>
          <a:ext cx="2202075" cy="1991192"/>
        </a:xfrm>
        <a:prstGeom prst="downArrow">
          <a:avLst/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4BD88-3999-4D46-9852-8E39F3A73280}">
      <dsp:nvSpPr>
        <dsp:cNvPr id="0" name=""/>
        <dsp:cNvSpPr/>
      </dsp:nvSpPr>
      <dsp:spPr>
        <a:xfrm>
          <a:off x="3650266" y="0"/>
          <a:ext cx="2829015" cy="2090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Co-production of knowledge between </a:t>
          </a:r>
          <a:r>
            <a:rPr lang="en-US" sz="1800" b="1" kern="1200" noProof="0" dirty="0"/>
            <a:t>societal</a:t>
          </a:r>
          <a:r>
            <a:rPr lang="en-US" sz="1800" kern="1200" noProof="0" dirty="0"/>
            <a:t> and </a:t>
          </a:r>
          <a:r>
            <a:rPr lang="en-US" sz="1800" b="1" kern="1200" noProof="0" dirty="0"/>
            <a:t>scientific</a:t>
          </a:r>
          <a:r>
            <a:rPr lang="en-US" sz="1800" kern="1200" noProof="0" dirty="0"/>
            <a:t> actors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noProof="0" dirty="0"/>
            <a:t>Questions of data authority</a:t>
          </a:r>
        </a:p>
      </dsp:txBody>
      <dsp:txXfrm>
        <a:off x="3650266" y="0"/>
        <a:ext cx="2829015" cy="2090752"/>
      </dsp:txXfrm>
    </dsp:sp>
    <dsp:sp modelId="{8577B5D1-0ED2-ED45-BFB2-6556E34EAA9C}">
      <dsp:nvSpPr>
        <dsp:cNvPr id="0" name=""/>
        <dsp:cNvSpPr/>
      </dsp:nvSpPr>
      <dsp:spPr>
        <a:xfrm>
          <a:off x="4257346" y="2737890"/>
          <a:ext cx="2202075" cy="1991192"/>
        </a:xfrm>
        <a:prstGeom prst="upArrow">
          <a:avLst/>
        </a:prstGeom>
        <a:solidFill>
          <a:schemeClr val="accent3">
            <a:hueOff val="-6463101"/>
            <a:satOff val="-65675"/>
            <a:lumOff val="-3137"/>
            <a:alpha val="558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48C50-DD62-154E-AC8F-C76BE0660C12}">
      <dsp:nvSpPr>
        <dsp:cNvPr id="0" name=""/>
        <dsp:cNvSpPr/>
      </dsp:nvSpPr>
      <dsp:spPr>
        <a:xfrm>
          <a:off x="1101037" y="2887229"/>
          <a:ext cx="2348880" cy="2090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Characteristics of qualitative research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noProof="0" dirty="0"/>
            <a:t>Confidentiality</a:t>
          </a:r>
        </a:p>
      </dsp:txBody>
      <dsp:txXfrm>
        <a:off x="1101037" y="2887229"/>
        <a:ext cx="2348880" cy="2090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10.06.25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10.06.25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8147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3A17F-9B4D-299D-0FB9-DB114BEE6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678F9-151A-CED3-E333-0B62C35F4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338196-4F96-CF61-85C2-B8B23BDF6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-&gt; review round (mention locks)</a:t>
            </a:r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9261A-FDAD-5222-6F48-3BE81EC9B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0781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314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C9F78-70CA-7B55-5E33-2141D1C34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5FA02-A49A-2B53-AA3B-D8AF34C80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F62AC-28F2-487D-3D6C-4113B6B7D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E6E45-444C-FA74-F7E9-CC56E9111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0831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-Guidance not strict measures / implementations</a:t>
            </a:r>
          </a:p>
          <a:p>
            <a:r>
              <a:rPr lang="en-CH" dirty="0"/>
              <a:t>-inconsistens interpretations -&gt; incompatible implementations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88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 (e.g. </a:t>
            </a:r>
          </a:p>
          <a:p>
            <a:r>
              <a:rPr lang="en-US" dirty="0"/>
              <a:t>Audio Visual (e.g.</a:t>
            </a:r>
          </a:p>
          <a:p>
            <a:r>
              <a:rPr lang="en-US" dirty="0"/>
              <a:t>Contextual data (e.g.</a:t>
            </a:r>
          </a:p>
          <a:p>
            <a:r>
              <a:rPr lang="en-US" dirty="0"/>
              <a:t>Intangibles</a:t>
            </a:r>
          </a:p>
          <a:p>
            <a:endParaRPr lang="en-US" dirty="0"/>
          </a:p>
          <a:p>
            <a:r>
              <a:rPr lang="en-US" dirty="0"/>
              <a:t>Going through some of the challenges.</a:t>
            </a:r>
          </a:p>
          <a:p>
            <a:endParaRPr lang="en-US" dirty="0"/>
          </a:p>
          <a:p>
            <a:r>
              <a:rPr lang="en-US" dirty="0"/>
              <a:t>Practical issues (the amounts of types of 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994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CH" dirty="0"/>
              <a:t>dd OECD 2020 and Pohl et al.2021?</a:t>
            </a:r>
          </a:p>
          <a:p>
            <a:endParaRPr lang="en-GB" dirty="0"/>
          </a:p>
          <a:p>
            <a:r>
              <a:rPr lang="en-GB" dirty="0"/>
              <a:t>Co-production of knowledge between societal and scientific actors at core of Td research</a:t>
            </a:r>
          </a:p>
          <a:p>
            <a:endParaRPr lang="en-GB" dirty="0"/>
          </a:p>
          <a:p>
            <a:r>
              <a:rPr lang="en-GB" dirty="0"/>
              <a:t>Pressing question of data authority 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Who has the power to create and manage such data?</a:t>
            </a:r>
          </a:p>
          <a:p>
            <a:pPr marL="171450" indent="-171450">
              <a:buFontTx/>
              <a:buChar char="-"/>
            </a:pPr>
            <a:r>
              <a:rPr lang="en-GB" dirty="0"/>
              <a:t>Who is entitled to access it and how?</a:t>
            </a:r>
            <a:endParaRPr lang="en-US" dirty="0"/>
          </a:p>
          <a:p>
            <a:endParaRPr lang="en-GB" dirty="0"/>
          </a:p>
          <a:p>
            <a:r>
              <a:rPr lang="en-GB" dirty="0"/>
              <a:t>But at the same time qualitative research is bound to ethics / confidentiality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1533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809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647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8568E-9ED0-B3C4-A503-9AB4DCC66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66BD3D-266D-6E7A-B3CF-550D13B42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F8F14-BEBA-62B7-5A05-EAB7D051A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2F56D-6B96-ABFC-2635-509552727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7051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653CD-3DFD-AA2F-38DA-B9CE110ED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D1BE37-D103-3121-78CE-61F441E332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3D528-45D1-15C7-6A6A-DC09C4AC9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5750D-AA17-65E6-49F8-10D2117C1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602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 dirty="0"/>
              <a:t>Click icon to add picture</a:t>
            </a:r>
            <a:endParaRPr lang="de-CH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 baseline="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GB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2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485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rgbClr val="72791C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2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rgbClr val="007A96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Organisational </a:t>
            </a:r>
            <a:r>
              <a:rPr lang="de-DE" dirty="0" err="1"/>
              <a:t>unit</a:t>
            </a:r>
            <a:r>
              <a:rPr lang="de-DE" dirty="0"/>
              <a:t> verbal</a:t>
            </a:r>
            <a:br>
              <a:rPr lang="de-DE" dirty="0"/>
            </a:b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on 2 </a:t>
            </a:r>
            <a:r>
              <a:rPr lang="de-DE" dirty="0" err="1"/>
              <a:t>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893-019-0434-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38/sdata.2016.18" TargetMode="External"/><Relationship Id="rId5" Type="http://schemas.openxmlformats.org/officeDocument/2006/relationships/hyperlink" Target="https://doi.org/10.1038/s41597-021-00892-0" TargetMode="External"/><Relationship Id="rId4" Type="http://schemas.openxmlformats.org/officeDocument/2006/relationships/hyperlink" Target="http://www.go-fair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882FF669-564A-4497-A386-BA8B28F256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1FB292-90C1-439C-8480-EB4116CF2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FAIR Data Practices for Qualitative Research in Transdisciplinarity</a:t>
            </a:r>
            <a:endParaRPr lang="en-US" sz="2400" noProof="0" dirty="0"/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1ADABBC-2742-48DB-BA2B-E411F07CEE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86400" y="6489088"/>
            <a:ext cx="5973763" cy="143407"/>
          </a:xfrm>
        </p:spPr>
        <p:txBody>
          <a:bodyPr/>
          <a:lstStyle/>
          <a:p>
            <a:r>
              <a:rPr lang="en-US" baseline="30000" noProof="0" dirty="0"/>
              <a:t>1</a:t>
            </a:r>
            <a:r>
              <a:rPr lang="en-US" noProof="0" dirty="0"/>
              <a:t>Transdisciplinarity Lab, Department of Environmental Systems Science, ETH Zurich, Switzerland; </a:t>
            </a:r>
            <a:r>
              <a:rPr lang="en-US" baseline="30000" noProof="0" dirty="0"/>
              <a:t>2</a:t>
            </a:r>
            <a:r>
              <a:rPr lang="en-US" noProof="0" dirty="0"/>
              <a:t>Global Health Engineering, ETH Zurich, Switzerland</a:t>
            </a:r>
          </a:p>
          <a:p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71C1F6-869F-40B1-8975-92FF2042F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2090" y="3281716"/>
            <a:ext cx="4680000" cy="1603322"/>
          </a:xfrm>
        </p:spPr>
        <p:txBody>
          <a:bodyPr/>
          <a:lstStyle/>
          <a:p>
            <a:r>
              <a:rPr lang="en-US" sz="1400" noProof="0" dirty="0"/>
              <a:t>Franziska Mohr</a:t>
            </a:r>
            <a:r>
              <a:rPr lang="en-US" sz="1400" baseline="30000" noProof="0" dirty="0"/>
              <a:t>1</a:t>
            </a:r>
            <a:r>
              <a:rPr lang="en-US" sz="1400" noProof="0" dirty="0"/>
              <a:t>, Mollie Chapman</a:t>
            </a:r>
            <a:r>
              <a:rPr lang="en-US" sz="1400" baseline="30000" noProof="0" dirty="0"/>
              <a:t>1</a:t>
            </a:r>
            <a:r>
              <a:rPr lang="en-US" sz="1400" noProof="0" dirty="0"/>
              <a:t>, Bianca Vienni-Baptista</a:t>
            </a:r>
            <a:r>
              <a:rPr lang="en-US" sz="1400" baseline="30000" noProof="0" dirty="0"/>
              <a:t>1</a:t>
            </a:r>
            <a:r>
              <a:rPr lang="en-US" sz="1400" noProof="0" dirty="0"/>
              <a:t>, </a:t>
            </a:r>
            <a:r>
              <a:rPr lang="en-US" sz="1400" u="sng" noProof="0" dirty="0"/>
              <a:t>Lars Schöbitz</a:t>
            </a:r>
            <a:r>
              <a:rPr lang="en-US" sz="1400" u="sng" baseline="30000" dirty="0"/>
              <a:t>2</a:t>
            </a:r>
            <a:r>
              <a:rPr lang="en-US" sz="1400" noProof="0" dirty="0"/>
              <a:t>, Elizabeth Tilley</a:t>
            </a:r>
            <a:r>
              <a:rPr lang="en-US" sz="1400" baseline="30000" dirty="0"/>
              <a:t>2</a:t>
            </a:r>
            <a:endParaRPr lang="en-US" sz="1400" baseline="30000" noProof="0" dirty="0"/>
          </a:p>
          <a:p>
            <a:pPr algn="r"/>
            <a:endParaRPr lang="en-US" dirty="0"/>
          </a:p>
          <a:p>
            <a:pPr algn="r"/>
            <a:endParaRPr lang="en-US" sz="1000" dirty="0"/>
          </a:p>
          <a:p>
            <a:r>
              <a:rPr lang="en-GB" sz="1200" dirty="0"/>
              <a:t>Advancing Open Research Data (ORD) Practices: collaboration and innovation in the ETH Domain</a:t>
            </a:r>
          </a:p>
          <a:p>
            <a:endParaRPr lang="en-GB" sz="1200" dirty="0"/>
          </a:p>
          <a:p>
            <a:r>
              <a:rPr lang="en-GB" sz="1200" dirty="0"/>
              <a:t>1</a:t>
            </a:r>
            <a:r>
              <a:rPr lang="en-US" sz="1200" dirty="0"/>
              <a:t>2.06.2025</a:t>
            </a:r>
          </a:p>
          <a:p>
            <a:endParaRPr lang="en-US" b="1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6B18E6F-BDD9-4B0B-9B9E-C25187E0E1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r"/>
            <a:r>
              <a:rPr lang="en-US" noProof="0" dirty="0" err="1"/>
              <a:t>TdLab</a:t>
            </a:r>
            <a:r>
              <a:rPr lang="en-US" noProof="0" dirty="0"/>
              <a:t>, D-USYS</a:t>
            </a:r>
          </a:p>
          <a:p>
            <a:pPr algn="r"/>
            <a:r>
              <a:rPr lang="en-US" dirty="0"/>
              <a:t>GHE, D-MAVT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1506A0-9156-18EE-FC96-195D4B7BC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4531895"/>
            <a:ext cx="1625600" cy="162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5632FB-54D0-2F42-6D04-2E8BE061258D}"/>
              </a:ext>
            </a:extLst>
          </p:cNvPr>
          <p:cNvSpPr txBox="1"/>
          <p:nvPr/>
        </p:nvSpPr>
        <p:spPr>
          <a:xfrm>
            <a:off x="9696449" y="4170244"/>
            <a:ext cx="1625600" cy="30777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Slide download</a:t>
            </a:r>
          </a:p>
        </p:txBody>
      </p:sp>
    </p:spTree>
    <p:extLst>
      <p:ext uri="{BB962C8B-B14F-4D97-AF65-F5344CB8AC3E}">
        <p14:creationId xmlns:p14="http://schemas.microsoft.com/office/powerpoint/2010/main" val="353616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71D3B-E9D1-D2D1-5D58-A6E76DBD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31" y="580390"/>
            <a:ext cx="8130347" cy="2053081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1E753-761D-168B-3A80-4C526A10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10</a:t>
            </a:fld>
            <a:endParaRPr lang="en-US" noProof="0" dirty="0"/>
          </a:p>
        </p:txBody>
      </p:sp>
      <p:graphicFrame>
        <p:nvGraphicFramePr>
          <p:cNvPr id="8" name="Tabelle 10">
            <a:extLst>
              <a:ext uri="{FF2B5EF4-FFF2-40B4-BE49-F238E27FC236}">
                <a16:creationId xmlns:a16="http://schemas.microsoft.com/office/drawing/2014/main" id="{89CA43A3-E4EE-746C-3786-0FDA87F16A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355648"/>
              </p:ext>
            </p:extLst>
          </p:nvPr>
        </p:nvGraphicFramePr>
        <p:xfrm>
          <a:off x="486430" y="1878226"/>
          <a:ext cx="11219141" cy="445963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11514">
                  <a:extLst>
                    <a:ext uri="{9D8B030D-6E8A-4147-A177-3AD203B41FA5}">
                      <a16:colId xmlns:a16="http://schemas.microsoft.com/office/drawing/2014/main" val="3449287348"/>
                    </a:ext>
                  </a:extLst>
                </a:gridCol>
                <a:gridCol w="3889123">
                  <a:extLst>
                    <a:ext uri="{9D8B030D-6E8A-4147-A177-3AD203B41FA5}">
                      <a16:colId xmlns:a16="http://schemas.microsoft.com/office/drawing/2014/main" val="4203801519"/>
                    </a:ext>
                  </a:extLst>
                </a:gridCol>
                <a:gridCol w="1604626">
                  <a:extLst>
                    <a:ext uri="{9D8B030D-6E8A-4147-A177-3AD203B41FA5}">
                      <a16:colId xmlns:a16="http://schemas.microsoft.com/office/drawing/2014/main" val="740495432"/>
                    </a:ext>
                  </a:extLst>
                </a:gridCol>
                <a:gridCol w="1604626">
                  <a:extLst>
                    <a:ext uri="{9D8B030D-6E8A-4147-A177-3AD203B41FA5}">
                      <a16:colId xmlns:a16="http://schemas.microsoft.com/office/drawing/2014/main" val="3080648808"/>
                    </a:ext>
                  </a:extLst>
                </a:gridCol>
                <a:gridCol w="1604626">
                  <a:extLst>
                    <a:ext uri="{9D8B030D-6E8A-4147-A177-3AD203B41FA5}">
                      <a16:colId xmlns:a16="http://schemas.microsoft.com/office/drawing/2014/main" val="3595204828"/>
                    </a:ext>
                  </a:extLst>
                </a:gridCol>
                <a:gridCol w="1604626">
                  <a:extLst>
                    <a:ext uri="{9D8B030D-6E8A-4147-A177-3AD203B41FA5}">
                      <a16:colId xmlns:a16="http://schemas.microsoft.com/office/drawing/2014/main" val="2465326455"/>
                    </a:ext>
                  </a:extLst>
                </a:gridCol>
              </a:tblGrid>
              <a:tr h="504508">
                <a:tc rowSpan="2" gridSpan="2">
                  <a:txBody>
                    <a:bodyPr/>
                    <a:lstStyle/>
                    <a:p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Level of Access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noProof="0" dirty="0"/>
                    </a:p>
                  </a:txBody>
                  <a:tcPr marL="0" marR="72000" marT="0" marB="0" anchor="ctr"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3024840"/>
                  </a:ext>
                </a:extLst>
              </a:tr>
              <a:tr h="400640">
                <a:tc gridSpan="2" vMerge="1">
                  <a:txBody>
                    <a:bodyPr/>
                    <a:lstStyle/>
                    <a:p>
                      <a:pPr algn="ctr"/>
                      <a:endParaRPr lang="en-US" sz="1400" b="1" noProof="0" dirty="0"/>
                    </a:p>
                  </a:txBody>
                  <a:tcPr marL="0" marR="7200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Closed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Controlled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Restricted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Open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665754"/>
                  </a:ext>
                </a:extLst>
              </a:tr>
              <a:tr h="88862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/>
                        <a:t>Level of processing</a:t>
                      </a:r>
                    </a:p>
                  </a:txBody>
                  <a:tcPr marL="0" marR="7200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Raw data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57593"/>
                  </a:ext>
                </a:extLst>
              </a:tr>
              <a:tr h="888622">
                <a:tc vMerge="1"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Full data without identifiers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018661"/>
                  </a:ext>
                </a:extLst>
              </a:tr>
              <a:tr h="888622">
                <a:tc vMerge="1"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Excerpted / partial data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627213"/>
                  </a:ext>
                </a:extLst>
              </a:tr>
              <a:tr h="888622">
                <a:tc vMerge="1"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Final analysis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noProof="0" dirty="0"/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1194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85520AF-4709-2C0E-A395-317958A2359E}"/>
              </a:ext>
            </a:extLst>
          </p:cNvPr>
          <p:cNvSpPr txBox="1"/>
          <p:nvPr/>
        </p:nvSpPr>
        <p:spPr>
          <a:xfrm>
            <a:off x="7964012" y="6337862"/>
            <a:ext cx="7603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65000"/>
                  </a:schemeClr>
                </a:solidFill>
              </a:rPr>
              <a:t>Figure based on Table 2, Alexander et al. 2020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C7ACD-EF7A-1A6D-93DE-8BE5F7F6FE6A}"/>
              </a:ext>
            </a:extLst>
          </p:cNvPr>
          <p:cNvSpPr txBox="1">
            <a:spLocks/>
          </p:cNvSpPr>
          <p:nvPr/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Qualitative data requires variable levels of access</a:t>
            </a:r>
          </a:p>
          <a:p>
            <a:endParaRPr lang="en-US" dirty="0"/>
          </a:p>
          <a:p>
            <a:r>
              <a:rPr lang="en-US" dirty="0"/>
              <a:t>“open by default” is not an option</a:t>
            </a:r>
          </a:p>
        </p:txBody>
      </p:sp>
    </p:spTree>
    <p:extLst>
      <p:ext uri="{BB962C8B-B14F-4D97-AF65-F5344CB8AC3E}">
        <p14:creationId xmlns:p14="http://schemas.microsoft.com/office/powerpoint/2010/main" val="18015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B667-507E-0D60-9B82-98FBF69C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FAIRqual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090C8-0097-C629-7116-172D9BDE8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Explore how to apply FAIR principles for qualitative data in Td research…</a:t>
            </a:r>
          </a:p>
          <a:p>
            <a:pPr lvl="1"/>
            <a:r>
              <a:rPr lang="en-GB" dirty="0"/>
              <a:t>… from a conceptual angle</a:t>
            </a:r>
          </a:p>
          <a:p>
            <a:pPr lvl="1"/>
            <a:r>
              <a:rPr lang="en-GB" dirty="0"/>
              <a:t>… from a technical angle</a:t>
            </a:r>
          </a:p>
          <a:p>
            <a:r>
              <a:rPr lang="en-CH" dirty="0"/>
              <a:t>Based on what?</a:t>
            </a:r>
          </a:p>
          <a:p>
            <a:pPr lvl="1"/>
            <a:r>
              <a:rPr lang="en-CH" dirty="0"/>
              <a:t>Workshop at ITD2024 – “feeling the pulse”</a:t>
            </a:r>
          </a:p>
          <a:p>
            <a:pPr lvl="1"/>
            <a:r>
              <a:rPr lang="en-CH" dirty="0"/>
              <a:t>Expert interviews with Td researchers and open science experts</a:t>
            </a:r>
            <a:endParaRPr lang="en-GB" dirty="0"/>
          </a:p>
          <a:p>
            <a:r>
              <a:rPr lang="en-GB" dirty="0"/>
              <a:t>Develop guidelines and demonstrate potential practices based on data collected during </a:t>
            </a:r>
            <a:r>
              <a:rPr lang="en-GB" dirty="0" err="1"/>
              <a:t>FAIRqual</a:t>
            </a:r>
            <a:r>
              <a:rPr lang="en-GB" dirty="0"/>
              <a:t> on case studies o</a:t>
            </a:r>
            <a:r>
              <a:rPr lang="en-CH" dirty="0"/>
              <a:t>f all project parts</a:t>
            </a:r>
          </a:p>
          <a:p>
            <a:pPr lvl="1"/>
            <a:r>
              <a:rPr lang="en-CH" dirty="0"/>
              <a:t>Workflows that could work for TdLab</a:t>
            </a:r>
          </a:p>
          <a:p>
            <a:pPr lvl="1"/>
            <a:r>
              <a:rPr lang="en-CH" dirty="0"/>
              <a:t>Wider outreach through publications, community of practice</a:t>
            </a:r>
            <a:endParaRPr lang="en-GB" dirty="0"/>
          </a:p>
          <a:p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6E1C4-982B-EFF2-30CA-F374F0E6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11</a:t>
            </a:fld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2E25F-BD21-3FA0-8E3F-C8C436E7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785" y="682378"/>
            <a:ext cx="1625600" cy="162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4BB2D9-6067-93E2-C799-240C1B2BB34F}"/>
              </a:ext>
            </a:extLst>
          </p:cNvPr>
          <p:cNvSpPr txBox="1"/>
          <p:nvPr/>
        </p:nvSpPr>
        <p:spPr>
          <a:xfrm>
            <a:off x="10324785" y="232378"/>
            <a:ext cx="1625600" cy="30777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fairqual.org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E27F4-16EA-61A5-D304-0C7A12311154}"/>
              </a:ext>
            </a:extLst>
          </p:cNvPr>
          <p:cNvSpPr txBox="1"/>
          <p:nvPr/>
        </p:nvSpPr>
        <p:spPr>
          <a:xfrm>
            <a:off x="10324785" y="2406613"/>
            <a:ext cx="1625600" cy="30777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Project website</a:t>
            </a:r>
          </a:p>
        </p:txBody>
      </p:sp>
    </p:spTree>
    <p:extLst>
      <p:ext uri="{BB962C8B-B14F-4D97-AF65-F5344CB8AC3E}">
        <p14:creationId xmlns:p14="http://schemas.microsoft.com/office/powerpoint/2010/main" val="29203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F75FA-522F-866F-282B-80B66F39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78706-CDB3-F67C-854D-ADF94D6E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Workshop at ITD24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E27AF-52EC-31F1-EBA3-925EF98F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59ED4-A30F-7C6D-F40B-098B19F13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1" y="1494460"/>
            <a:ext cx="5808350" cy="3869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F73BB-D316-43A2-97AB-43C3BFAAE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0" y="1494460"/>
            <a:ext cx="5808350" cy="38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2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858B-0506-05B5-93D1-4A33C9E9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9199-8F89-F1C7-FE35-80A5B35BD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Road(s) ahead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5F58-1E77-F15E-CF4C-5C04D861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GB" noProof="1" smtClean="0"/>
              <a:t>13</a:t>
            </a:fld>
            <a:endParaRPr lang="en-GB" noProof="1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DC2F80-9263-2E6A-0D42-601D626D9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768" y="4415919"/>
            <a:ext cx="2392364" cy="433687"/>
          </a:xfrm>
        </p:spPr>
        <p:txBody>
          <a:bodyPr/>
          <a:lstStyle/>
          <a:p>
            <a:pPr marL="266700" lvl="1" indent="0">
              <a:buNone/>
            </a:pPr>
            <a:r>
              <a:rPr lang="en-GB" noProof="1"/>
              <a:t>Develop workflow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F5999548-9BCB-2FAD-F9D6-EA21518A6F01}"/>
              </a:ext>
            </a:extLst>
          </p:cNvPr>
          <p:cNvSpPr txBox="1">
            <a:spLocks/>
          </p:cNvSpPr>
          <p:nvPr/>
        </p:nvSpPr>
        <p:spPr>
          <a:xfrm>
            <a:off x="396278" y="2730114"/>
            <a:ext cx="2392363" cy="433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1"/>
              <a:t>ITD24 workshop data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6976FF9-5EDF-FFF6-ED46-15E190DC35CC}"/>
              </a:ext>
            </a:extLst>
          </p:cNvPr>
          <p:cNvSpPr txBox="1">
            <a:spLocks/>
          </p:cNvSpPr>
          <p:nvPr/>
        </p:nvSpPr>
        <p:spPr>
          <a:xfrm>
            <a:off x="2019300" y="1662478"/>
            <a:ext cx="3213100" cy="433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1"/>
              <a:t>Group and structure insights, write report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D80D1C7-EC82-3A3E-B297-CACD867DD70F}"/>
              </a:ext>
            </a:extLst>
          </p:cNvPr>
          <p:cNvSpPr txBox="1">
            <a:spLocks/>
          </p:cNvSpPr>
          <p:nvPr/>
        </p:nvSpPr>
        <p:spPr>
          <a:xfrm>
            <a:off x="5625254" y="908087"/>
            <a:ext cx="1805663" cy="637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1"/>
              <a:t>Interview guide &amp; informed consent</a:t>
            </a:r>
          </a:p>
          <a:p>
            <a:pPr marL="0" indent="0">
              <a:buNone/>
            </a:pPr>
            <a:endParaRPr lang="en-GB" noProof="1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54FE651A-BAD0-6C38-B783-6B991D50726C}"/>
              </a:ext>
            </a:extLst>
          </p:cNvPr>
          <p:cNvSpPr txBox="1">
            <a:spLocks/>
          </p:cNvSpPr>
          <p:nvPr/>
        </p:nvSpPr>
        <p:spPr>
          <a:xfrm>
            <a:off x="5625254" y="2297850"/>
            <a:ext cx="1695048" cy="433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A85BD-6900-827F-AF5A-2F008B341F43}"/>
              </a:ext>
            </a:extLst>
          </p:cNvPr>
          <p:cNvSpPr txBox="1"/>
          <p:nvPr/>
        </p:nvSpPr>
        <p:spPr>
          <a:xfrm>
            <a:off x="386992" y="5440635"/>
            <a:ext cx="3726775" cy="369332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noProof="1"/>
              <a:t>How to document workshops?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274014-750E-2884-E6D8-5515E16A2991}"/>
              </a:ext>
            </a:extLst>
          </p:cNvPr>
          <p:cNvSpPr txBox="1"/>
          <p:nvPr/>
        </p:nvSpPr>
        <p:spPr>
          <a:xfrm>
            <a:off x="9693274" y="260351"/>
            <a:ext cx="193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1"/>
              <a:t>Expert interviews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CA97A362-F4E3-051E-9B61-B5C8C437C6CA}"/>
              </a:ext>
            </a:extLst>
          </p:cNvPr>
          <p:cNvCxnSpPr>
            <a:cxnSpLocks/>
            <a:stCxn id="8" idx="0"/>
            <a:endCxn id="10" idx="2"/>
          </p:cNvCxnSpPr>
          <p:nvPr/>
        </p:nvCxnSpPr>
        <p:spPr>
          <a:xfrm rot="5400000" flipH="1" flipV="1">
            <a:off x="2292181" y="1396445"/>
            <a:ext cx="633949" cy="2033390"/>
          </a:xfrm>
          <a:prstGeom prst="curvedConnector3">
            <a:avLst/>
          </a:prstGeom>
          <a:ln w="19050">
            <a:solidFill>
              <a:srgbClr val="726C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411CE6E8-715E-FBCE-152E-64B69D3D2F48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5116144" y="1545411"/>
            <a:ext cx="1411942" cy="262676"/>
          </a:xfrm>
          <a:prstGeom prst="curvedConnector2">
            <a:avLst/>
          </a:prstGeom>
          <a:ln w="19050">
            <a:solidFill>
              <a:srgbClr val="726C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848B26EE-50CC-8D90-3746-BA0A5F212482}"/>
              </a:ext>
            </a:extLst>
          </p:cNvPr>
          <p:cNvCxnSpPr>
            <a:cxnSpLocks/>
            <a:stCxn id="11" idx="3"/>
            <a:endCxn id="16" idx="1"/>
          </p:cNvCxnSpPr>
          <p:nvPr/>
        </p:nvCxnSpPr>
        <p:spPr>
          <a:xfrm flipV="1">
            <a:off x="7430917" y="445017"/>
            <a:ext cx="2262357" cy="781732"/>
          </a:xfrm>
          <a:prstGeom prst="curvedConnector3">
            <a:avLst>
              <a:gd name="adj1" fmla="val 50000"/>
            </a:avLst>
          </a:prstGeom>
          <a:ln w="19050">
            <a:solidFill>
              <a:srgbClr val="726CB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 descr="Flag outline">
            <a:extLst>
              <a:ext uri="{FF2B5EF4-FFF2-40B4-BE49-F238E27FC236}">
                <a16:creationId xmlns:a16="http://schemas.microsoft.com/office/drawing/2014/main" id="{1D751FEC-5859-0E0F-ED9B-0E692439E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0162" y="132773"/>
            <a:ext cx="664900" cy="6649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7F65134-B100-0567-3D04-133C214A1292}"/>
              </a:ext>
            </a:extLst>
          </p:cNvPr>
          <p:cNvSpPr txBox="1"/>
          <p:nvPr/>
        </p:nvSpPr>
        <p:spPr>
          <a:xfrm>
            <a:off x="6341998" y="3282292"/>
            <a:ext cx="3213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1"/>
              <a:t>Publication of workshop data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3D014C-EBD0-B829-A9B1-3310FA9FE8F9}"/>
              </a:ext>
            </a:extLst>
          </p:cNvPr>
          <p:cNvSpPr txBox="1"/>
          <p:nvPr/>
        </p:nvSpPr>
        <p:spPr>
          <a:xfrm>
            <a:off x="1712118" y="3743993"/>
            <a:ext cx="2153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1"/>
              <a:t>Consent / shared co-authorship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7CE8B8-DF59-DD30-0B4A-B1A56F06DC03}"/>
              </a:ext>
            </a:extLst>
          </p:cNvPr>
          <p:cNvSpPr txBox="1"/>
          <p:nvPr/>
        </p:nvSpPr>
        <p:spPr>
          <a:xfrm>
            <a:off x="6095999" y="5556213"/>
            <a:ext cx="273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noProof="1"/>
              <a:t>Document decisions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3497E5-8235-4721-5A7F-9D0077097AA6}"/>
              </a:ext>
            </a:extLst>
          </p:cNvPr>
          <p:cNvSpPr txBox="1"/>
          <p:nvPr/>
        </p:nvSpPr>
        <p:spPr>
          <a:xfrm>
            <a:off x="9172399" y="4531882"/>
            <a:ext cx="2732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noProof="1"/>
              <a:t>Share process as a «case study»</a:t>
            </a:r>
          </a:p>
        </p:txBody>
      </p: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8CE0D616-4D36-D274-F9A6-8F1981A89749}"/>
              </a:ext>
            </a:extLst>
          </p:cNvPr>
          <p:cNvCxnSpPr>
            <a:cxnSpLocks/>
            <a:stCxn id="8" idx="2"/>
            <a:endCxn id="61" idx="0"/>
          </p:cNvCxnSpPr>
          <p:nvPr/>
        </p:nvCxnSpPr>
        <p:spPr>
          <a:xfrm rot="16200000" flipH="1">
            <a:off x="1900455" y="2855806"/>
            <a:ext cx="580192" cy="1196182"/>
          </a:xfrm>
          <a:prstGeom prst="curvedConnector3">
            <a:avLst>
              <a:gd name="adj1" fmla="val 50000"/>
            </a:avLst>
          </a:prstGeom>
          <a:ln w="19050">
            <a:solidFill>
              <a:srgbClr val="30B6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raphic 68" descr="Flag outline">
            <a:extLst>
              <a:ext uri="{FF2B5EF4-FFF2-40B4-BE49-F238E27FC236}">
                <a16:creationId xmlns:a16="http://schemas.microsoft.com/office/drawing/2014/main" id="{53864856-4F73-8C77-E7DA-6B95643B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0591" y="4545591"/>
            <a:ext cx="664900" cy="664900"/>
          </a:xfrm>
          <a:prstGeom prst="rect">
            <a:avLst/>
          </a:prstGeom>
        </p:spPr>
      </p:pic>
      <p:pic>
        <p:nvPicPr>
          <p:cNvPr id="70" name="Graphic 69" descr="Flag outline">
            <a:extLst>
              <a:ext uri="{FF2B5EF4-FFF2-40B4-BE49-F238E27FC236}">
                <a16:creationId xmlns:a16="http://schemas.microsoft.com/office/drawing/2014/main" id="{3CD5019A-7BFB-CC00-081E-736434DFE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90298" y="3028293"/>
            <a:ext cx="664900" cy="664900"/>
          </a:xfrm>
          <a:prstGeom prst="rect">
            <a:avLst/>
          </a:prstGeom>
        </p:spPr>
      </p:pic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FAE75C6A-6D72-EF1F-1CC6-C120C7DC5DA0}"/>
              </a:ext>
            </a:extLst>
          </p:cNvPr>
          <p:cNvCxnSpPr>
            <a:cxnSpLocks/>
            <a:stCxn id="61" idx="3"/>
            <a:endCxn id="9" idx="0"/>
          </p:cNvCxnSpPr>
          <p:nvPr/>
        </p:nvCxnSpPr>
        <p:spPr>
          <a:xfrm>
            <a:off x="3865165" y="4067159"/>
            <a:ext cx="1648785" cy="348760"/>
          </a:xfrm>
          <a:prstGeom prst="curvedConnector2">
            <a:avLst/>
          </a:prstGeom>
          <a:ln w="19050">
            <a:solidFill>
              <a:srgbClr val="30B6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A630A69C-4C57-B9F6-09C2-0C5571D0F9A9}"/>
              </a:ext>
            </a:extLst>
          </p:cNvPr>
          <p:cNvCxnSpPr>
            <a:cxnSpLocks/>
            <a:stCxn id="9" idx="3"/>
            <a:endCxn id="59" idx="2"/>
          </p:cNvCxnSpPr>
          <p:nvPr/>
        </p:nvCxnSpPr>
        <p:spPr>
          <a:xfrm flipV="1">
            <a:off x="6710132" y="3651624"/>
            <a:ext cx="1238416" cy="981139"/>
          </a:xfrm>
          <a:prstGeom prst="curvedConnector2">
            <a:avLst/>
          </a:prstGeom>
          <a:ln w="19050">
            <a:solidFill>
              <a:srgbClr val="30B6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E2BC2679-5DC1-70D0-6D03-71BC5A15C19E}"/>
              </a:ext>
            </a:extLst>
          </p:cNvPr>
          <p:cNvCxnSpPr>
            <a:cxnSpLocks/>
            <a:stCxn id="9" idx="3"/>
            <a:endCxn id="63" idx="0"/>
          </p:cNvCxnSpPr>
          <p:nvPr/>
        </p:nvCxnSpPr>
        <p:spPr>
          <a:xfrm>
            <a:off x="6710132" y="4632763"/>
            <a:ext cx="752184" cy="923450"/>
          </a:xfrm>
          <a:prstGeom prst="curvedConnector2">
            <a:avLst/>
          </a:prstGeom>
          <a:ln w="19050">
            <a:solidFill>
              <a:srgbClr val="30B6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8C89FBAC-16EF-95B9-A00D-8669CFE19F26}"/>
              </a:ext>
            </a:extLst>
          </p:cNvPr>
          <p:cNvCxnSpPr>
            <a:cxnSpLocks/>
            <a:stCxn id="59" idx="3"/>
            <a:endCxn id="64" idx="0"/>
          </p:cNvCxnSpPr>
          <p:nvPr/>
        </p:nvCxnSpPr>
        <p:spPr>
          <a:xfrm>
            <a:off x="9555098" y="3466958"/>
            <a:ext cx="983618" cy="1064924"/>
          </a:xfrm>
          <a:prstGeom prst="curvedConnector2">
            <a:avLst/>
          </a:prstGeom>
          <a:ln w="19050">
            <a:solidFill>
              <a:srgbClr val="30B6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25459B47-B7C7-FF33-C98F-F93E1CB3E37E}"/>
              </a:ext>
            </a:extLst>
          </p:cNvPr>
          <p:cNvCxnSpPr>
            <a:cxnSpLocks/>
            <a:stCxn id="63" idx="3"/>
            <a:endCxn id="64" idx="2"/>
          </p:cNvCxnSpPr>
          <p:nvPr/>
        </p:nvCxnSpPr>
        <p:spPr>
          <a:xfrm flipV="1">
            <a:off x="8828633" y="5178213"/>
            <a:ext cx="1710083" cy="562666"/>
          </a:xfrm>
          <a:prstGeom prst="curvedConnector2">
            <a:avLst/>
          </a:prstGeom>
          <a:ln w="19050">
            <a:solidFill>
              <a:srgbClr val="30B6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43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1" grpId="0"/>
      <p:bldP spid="14" grpId="0" animBg="1"/>
      <p:bldP spid="16" grpId="0"/>
      <p:bldP spid="59" grpId="0"/>
      <p:bldP spid="61" grpId="0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F0C70-3613-F24C-A923-A2B8AE5F0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6C84-B862-D6D8-6572-DCA79C09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Literature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4008B-99A4-A625-1BF4-A746DE90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3E5D6C-BBDD-718F-B71B-00475FE2FCE3}"/>
              </a:ext>
            </a:extLst>
          </p:cNvPr>
          <p:cNvSpPr/>
          <p:nvPr/>
        </p:nvSpPr>
        <p:spPr>
          <a:xfrm>
            <a:off x="570548" y="4568174"/>
            <a:ext cx="10728325" cy="1183182"/>
          </a:xfrm>
          <a:prstGeom prst="roundRect">
            <a:avLst>
              <a:gd name="adj" fmla="val 10000"/>
            </a:avLst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DAF2F-5091-FB6F-53E7-B74D84C4F315}"/>
              </a:ext>
            </a:extLst>
          </p:cNvPr>
          <p:cNvSpPr txBox="1"/>
          <p:nvPr/>
        </p:nvSpPr>
        <p:spPr>
          <a:xfrm>
            <a:off x="404232" y="1106644"/>
            <a:ext cx="1138353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 dirty="0"/>
              <a:t>Alexander, S. M., Jones, K., Bennett, N. J., Budden, A., Cox, M., </a:t>
            </a:r>
            <a:r>
              <a:rPr lang="en-US" noProof="0" dirty="0" err="1"/>
              <a:t>Crosas</a:t>
            </a:r>
            <a:r>
              <a:rPr lang="en-US" noProof="0" dirty="0"/>
              <a:t>, M., Game, E. T., Geary, J., Hardy, R. D., Johnson, J. T., Karcher, S., </a:t>
            </a:r>
            <a:r>
              <a:rPr lang="en-US" noProof="0" dirty="0" err="1"/>
              <a:t>Motzer</a:t>
            </a:r>
            <a:r>
              <a:rPr lang="en-US" noProof="0" dirty="0"/>
              <a:t>, N., Pittman, J., Randell, H., Silva, J. A., da Silva, P. P., Strasser, C., </a:t>
            </a:r>
            <a:r>
              <a:rPr lang="en-US" noProof="0" dirty="0" err="1"/>
              <a:t>Strawhacker</a:t>
            </a:r>
            <a:r>
              <a:rPr lang="en-US" noProof="0" dirty="0"/>
              <a:t>, C., Stuhl, A., &amp; Weber, N. (2019). Qualitative data sharing and synthesis for sustainability science. Nature Sustainability, 3 (81–88). </a:t>
            </a:r>
            <a:r>
              <a:rPr lang="en-US" noProof="0" dirty="0">
                <a:hlinkClick r:id="rId3"/>
              </a:rPr>
              <a:t>https://doi.org/10.1038/s41893-019-0434-8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Go FAIR initiative (last accessed 01.11.2024) </a:t>
            </a:r>
            <a:r>
              <a:rPr lang="en-US" noProof="0" dirty="0">
                <a:hlinkClick r:id="rId4"/>
              </a:rPr>
              <a:t>www.go-fair.org</a:t>
            </a:r>
            <a:r>
              <a:rPr lang="en-US" noProof="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Russo Carroll, S., </a:t>
            </a:r>
            <a:r>
              <a:rPr lang="en-US" dirty="0" err="1"/>
              <a:t>Herczog</a:t>
            </a:r>
            <a:r>
              <a:rPr lang="en-US" dirty="0"/>
              <a:t>, E., Hudson, M., Russell, K. &amp; Stall, S. (2021). Operationalizing the CARE and FAIR Principles for Indigenous data futures. Scientific Data 8 (108). </a:t>
            </a:r>
            <a:r>
              <a:rPr lang="en-GB" dirty="0">
                <a:hlinkClick r:id="rId5"/>
              </a:rPr>
              <a:t>https://doi.org/10.1038/s41597-021-00892-0</a:t>
            </a:r>
            <a:r>
              <a:rPr lang="en-GB" dirty="0"/>
              <a:t>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Wilkinson, M. D., Dumontier, M., </a:t>
            </a:r>
            <a:r>
              <a:rPr lang="en-GB" dirty="0" err="1"/>
              <a:t>Aalbersberg</a:t>
            </a:r>
            <a:r>
              <a:rPr lang="en-GB" dirty="0"/>
              <a:t>, </a:t>
            </a:r>
            <a:r>
              <a:rPr lang="en-GB" dirty="0" err="1"/>
              <a:t>Ij</a:t>
            </a:r>
            <a:r>
              <a:rPr lang="en-GB" dirty="0"/>
              <a:t>. J., Appleton, G., Axton, M., </a:t>
            </a:r>
            <a:r>
              <a:rPr lang="en-GB" dirty="0" err="1"/>
              <a:t>Baak</a:t>
            </a:r>
            <a:r>
              <a:rPr lang="en-GB" dirty="0"/>
              <a:t>, A., Blomberg, N., </a:t>
            </a:r>
            <a:r>
              <a:rPr lang="en-GB" dirty="0" err="1"/>
              <a:t>Boiten</a:t>
            </a:r>
            <a:r>
              <a:rPr lang="en-GB" dirty="0"/>
              <a:t>, J.-W., da Silva Santos, L. B., </a:t>
            </a:r>
            <a:r>
              <a:rPr lang="en-GB" dirty="0" err="1"/>
              <a:t>Bourne</a:t>
            </a:r>
            <a:r>
              <a:rPr lang="en-GB" dirty="0"/>
              <a:t>, P. E., Bouwman, J., Brookes, A. J., Clark, T., </a:t>
            </a:r>
            <a:r>
              <a:rPr lang="en-GB" dirty="0" err="1"/>
              <a:t>Crosas</a:t>
            </a:r>
            <a:r>
              <a:rPr lang="en-GB" dirty="0"/>
              <a:t>, M., </a:t>
            </a:r>
            <a:r>
              <a:rPr lang="en-GB" dirty="0" err="1"/>
              <a:t>Dillo</a:t>
            </a:r>
            <a:r>
              <a:rPr lang="en-GB" dirty="0"/>
              <a:t>, I., </a:t>
            </a:r>
            <a:r>
              <a:rPr lang="en-GB" dirty="0" err="1"/>
              <a:t>Dumon</a:t>
            </a:r>
            <a:r>
              <a:rPr lang="en-GB" dirty="0"/>
              <a:t>, O., Edmunds, S., </a:t>
            </a:r>
            <a:r>
              <a:rPr lang="en-GB" dirty="0" err="1"/>
              <a:t>Evelo</a:t>
            </a:r>
            <a:r>
              <a:rPr lang="en-GB" dirty="0"/>
              <a:t>, C. T., </a:t>
            </a:r>
            <a:r>
              <a:rPr lang="en-GB" dirty="0" err="1"/>
              <a:t>Finkers</a:t>
            </a:r>
            <a:r>
              <a:rPr lang="en-GB" dirty="0"/>
              <a:t>, R., … Mons, B. (2016). The FAIR Guiding Principles for scientific data management and stewardship. Scientific Data, 3(1), 160018. </a:t>
            </a:r>
            <a:r>
              <a:rPr lang="en-GB" dirty="0">
                <a:hlinkClick r:id="rId6"/>
              </a:rPr>
              <a:t>https://doi.org/10.1038/sdata.2016.18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500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401B8-122F-BC8F-44DF-BF0D8D67C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E1468-38AB-ECE3-8B56-8A0DDEE6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Questions &amp; comments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14820-1FA7-E698-A0D2-D4A17CE8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15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55257-011E-4A24-58ED-70389ED41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50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A8D71C-5C7A-D78D-314E-839D4F2CC0FF}"/>
              </a:ext>
            </a:extLst>
          </p:cNvPr>
          <p:cNvSpPr txBox="1"/>
          <p:nvPr/>
        </p:nvSpPr>
        <p:spPr>
          <a:xfrm rot="1860984">
            <a:off x="7063204" y="1533578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6C93D-171B-DE36-E061-AD9B34414A36}"/>
              </a:ext>
            </a:extLst>
          </p:cNvPr>
          <p:cNvSpPr txBox="1"/>
          <p:nvPr/>
        </p:nvSpPr>
        <p:spPr>
          <a:xfrm rot="20683180">
            <a:off x="6605126" y="1470968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591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E7FF3-A63E-B2ED-2831-36D7D8DCA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D49C-9BFE-2D9E-6717-A06E3353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FAIRqual</a:t>
            </a:r>
            <a:r>
              <a:rPr lang="en-US" noProof="0" dirty="0"/>
              <a:t> project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C001CBC-0AE8-D9C9-2CF3-56D2394B7A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850965"/>
              </p:ext>
            </p:extLst>
          </p:nvPr>
        </p:nvGraphicFramePr>
        <p:xfrm>
          <a:off x="396828" y="738945"/>
          <a:ext cx="10382864" cy="5754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FEC6-14AF-AE3E-475D-58ABCD27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1D56B4F3-05D4-E986-DF96-67919F02420E}"/>
              </a:ext>
            </a:extLst>
          </p:cNvPr>
          <p:cNvSpPr/>
          <p:nvPr/>
        </p:nvSpPr>
        <p:spPr>
          <a:xfrm>
            <a:off x="10386968" y="811740"/>
            <a:ext cx="173443" cy="3205316"/>
          </a:xfrm>
          <a:prstGeom prst="rightBracket">
            <a:avLst/>
          </a:prstGeom>
          <a:ln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7AD2CE96-4F12-CB6A-DB4B-776082EC6FFC}"/>
              </a:ext>
            </a:extLst>
          </p:cNvPr>
          <p:cNvSpPr/>
          <p:nvPr/>
        </p:nvSpPr>
        <p:spPr>
          <a:xfrm>
            <a:off x="10386969" y="4364573"/>
            <a:ext cx="173443" cy="1852137"/>
          </a:xfrm>
          <a:prstGeom prst="rightBracket">
            <a:avLst/>
          </a:prstGeom>
          <a:ln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7E2FD-613C-B731-E59E-F44D4DB82966}"/>
              </a:ext>
            </a:extLst>
          </p:cNvPr>
          <p:cNvSpPr txBox="1"/>
          <p:nvPr/>
        </p:nvSpPr>
        <p:spPr>
          <a:xfrm>
            <a:off x="10567938" y="222973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TdLab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1AB9EB-6569-4CC4-7826-97D6C028DBAE}"/>
              </a:ext>
            </a:extLst>
          </p:cNvPr>
          <p:cNvSpPr txBox="1"/>
          <p:nvPr/>
        </p:nvSpPr>
        <p:spPr>
          <a:xfrm>
            <a:off x="10567938" y="4967475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Global Health</a:t>
            </a:r>
          </a:p>
          <a:p>
            <a:r>
              <a:rPr lang="en-US" noProof="0" dirty="0"/>
              <a:t> Engineering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9721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C7DC3-2470-4708-A950-F7F2B6DA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FAIR data </a:t>
            </a:r>
            <a:r>
              <a:rPr lang="en-US" dirty="0"/>
              <a:t>p</a:t>
            </a:r>
            <a:r>
              <a:rPr lang="en-US" noProof="0" dirty="0" err="1"/>
              <a:t>rinciples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39987-0BC5-4753-9A7E-3FA3EECBC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412875"/>
            <a:ext cx="11070956" cy="4680000"/>
          </a:xfrm>
        </p:spPr>
        <p:txBody>
          <a:bodyPr/>
          <a:lstStyle/>
          <a:p>
            <a:pPr marL="0" indent="0">
              <a:buNone/>
            </a:pPr>
            <a:r>
              <a:rPr lang="en-US" sz="1900" b="1" noProof="0" dirty="0"/>
              <a:t>Aim: </a:t>
            </a:r>
          </a:p>
          <a:p>
            <a:pPr marL="0" indent="0">
              <a:buNone/>
            </a:pPr>
            <a:r>
              <a:rPr lang="en-US" sz="1900" b="1" noProof="0" dirty="0"/>
              <a:t>Guide to capture essential characteristics of data objects to make data reusable for humans </a:t>
            </a:r>
            <a:r>
              <a:rPr lang="en-US" sz="1900" b="1" dirty="0"/>
              <a:t>and</a:t>
            </a:r>
            <a:r>
              <a:rPr lang="en-US" sz="1900" b="1" noProof="0" dirty="0"/>
              <a:t> machines</a:t>
            </a:r>
          </a:p>
          <a:p>
            <a:pPr marL="0" indent="0">
              <a:buNone/>
            </a:pPr>
            <a:r>
              <a:rPr lang="en-US" b="1" noProof="0" dirty="0"/>
              <a:t> </a:t>
            </a:r>
          </a:p>
          <a:p>
            <a:r>
              <a:rPr lang="en-US" b="1" noProof="0" dirty="0"/>
              <a:t> </a:t>
            </a:r>
            <a:r>
              <a:rPr lang="en-US" b="1" noProof="0" dirty="0">
                <a:solidFill>
                  <a:srgbClr val="C00000"/>
                </a:solidFill>
              </a:rPr>
              <a:t>F</a:t>
            </a:r>
            <a:r>
              <a:rPr lang="en-US" noProof="0" dirty="0"/>
              <a:t>indable</a:t>
            </a:r>
          </a:p>
          <a:p>
            <a:pPr lvl="1"/>
            <a:r>
              <a:rPr lang="en-US" noProof="0" dirty="0"/>
              <a:t>I.e. (Meta)data have a persistent identifier</a:t>
            </a:r>
          </a:p>
          <a:p>
            <a:r>
              <a:rPr lang="en-US" b="1" noProof="0" dirty="0"/>
              <a:t> </a:t>
            </a:r>
            <a:r>
              <a:rPr lang="en-US" b="1" noProof="0" dirty="0">
                <a:solidFill>
                  <a:srgbClr val="C00000"/>
                </a:solidFill>
              </a:rPr>
              <a:t>A</a:t>
            </a:r>
            <a:r>
              <a:rPr lang="en-US" noProof="0" dirty="0"/>
              <a:t>ccessible</a:t>
            </a:r>
          </a:p>
          <a:p>
            <a:pPr lvl="1"/>
            <a:r>
              <a:rPr lang="en-US" noProof="0" dirty="0"/>
              <a:t>I.e. (Meta)data are retrievable (open or authentication / authorization procedure where necessary)</a:t>
            </a:r>
          </a:p>
          <a:p>
            <a:r>
              <a:rPr lang="en-US" b="1" noProof="0" dirty="0"/>
              <a:t> </a:t>
            </a:r>
            <a:r>
              <a:rPr lang="en-US" b="1" noProof="0" dirty="0">
                <a:solidFill>
                  <a:srgbClr val="C00000"/>
                </a:solidFill>
              </a:rPr>
              <a:t>I</a:t>
            </a:r>
            <a:r>
              <a:rPr lang="en-US" noProof="0" dirty="0"/>
              <a:t>nteroperable</a:t>
            </a:r>
          </a:p>
          <a:p>
            <a:pPr lvl="1"/>
            <a:r>
              <a:rPr lang="en-US" noProof="0" dirty="0"/>
              <a:t>(Meta)data use a formal, broadly applicable language for knowledge representation to integrate them with other data</a:t>
            </a:r>
          </a:p>
          <a:p>
            <a:r>
              <a:rPr lang="en-US" b="1" noProof="0" dirty="0"/>
              <a:t> </a:t>
            </a:r>
            <a:r>
              <a:rPr lang="en-US" b="1" noProof="0" dirty="0">
                <a:solidFill>
                  <a:srgbClr val="C00000"/>
                </a:solidFill>
              </a:rPr>
              <a:t>R</a:t>
            </a:r>
            <a:r>
              <a:rPr lang="en-US" noProof="0" dirty="0"/>
              <a:t>eusable</a:t>
            </a:r>
          </a:p>
          <a:p>
            <a:pPr lvl="1"/>
            <a:r>
              <a:rPr lang="en-US" noProof="0" dirty="0"/>
              <a:t>I.e. (Meta)data are well-described with accurate and relevant attributes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26B961-5611-4E48-81E9-C811AD8D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E4EB0A2-104A-EB2E-85EB-F49CAFA1DD22}"/>
              </a:ext>
            </a:extLst>
          </p:cNvPr>
          <p:cNvSpPr txBox="1">
            <a:spLocks/>
          </p:cNvSpPr>
          <p:nvPr/>
        </p:nvSpPr>
        <p:spPr>
          <a:xfrm>
            <a:off x="9482133" y="119556"/>
            <a:ext cx="3207117" cy="516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noProof="0" dirty="0"/>
              <a:t>Wilkinson et al. 2016;      </a:t>
            </a:r>
            <a:r>
              <a:rPr lang="en-US" noProof="0" dirty="0" err="1"/>
              <a:t>www.go-fair.org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0272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158C2-C802-8F37-A474-A45122872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5268912" cy="46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noProof="0" dirty="0"/>
          </a:p>
          <a:p>
            <a:r>
              <a:rPr lang="en-US" noProof="0" dirty="0"/>
              <a:t>Practical issues</a:t>
            </a:r>
          </a:p>
          <a:p>
            <a:r>
              <a:rPr lang="en-US" noProof="0" dirty="0"/>
              <a:t>Ethical commitments</a:t>
            </a:r>
          </a:p>
          <a:p>
            <a:r>
              <a:rPr lang="en-US" noProof="0" dirty="0"/>
              <a:t>Epistemological traditions</a:t>
            </a:r>
          </a:p>
          <a:p>
            <a:r>
              <a:rPr lang="en-US" dirty="0"/>
              <a:t>Origin of Open Science practices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DF48-28A4-910E-A54F-EDD5101C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4</a:t>
            </a:fld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D159D5-29A3-2352-3CC4-2F7D33385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11932" r="3729" b="1794"/>
          <a:stretch>
            <a:fillRect/>
          </a:stretch>
        </p:blipFill>
        <p:spPr>
          <a:xfrm>
            <a:off x="4714504" y="1237193"/>
            <a:ext cx="7101444" cy="477172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79F42-44C9-AC73-EDB4-16F4B9217B3F}"/>
              </a:ext>
            </a:extLst>
          </p:cNvPr>
          <p:cNvSpPr txBox="1"/>
          <p:nvPr/>
        </p:nvSpPr>
        <p:spPr>
          <a:xfrm>
            <a:off x="4714504" y="6055217"/>
            <a:ext cx="7603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>
                    <a:lumMod val="65000"/>
                  </a:schemeClr>
                </a:solidFill>
              </a:rPr>
              <a:t>Brainstorming data types, </a:t>
            </a:r>
            <a:r>
              <a:rPr lang="en-US" sz="1400" i="1" dirty="0" err="1">
                <a:solidFill>
                  <a:schemeClr val="bg2">
                    <a:lumMod val="65000"/>
                  </a:schemeClr>
                </a:solidFill>
              </a:rPr>
              <a:t>TdLab</a:t>
            </a:r>
            <a:r>
              <a:rPr lang="en-US" sz="1400" i="1" dirty="0">
                <a:solidFill>
                  <a:schemeClr val="bg2">
                    <a:lumMod val="65000"/>
                  </a:schemeClr>
                </a:solidFill>
              </a:rPr>
              <a:t> Brown Bags Lunch March 18, 2025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059A22-5D11-A43F-784C-C5473868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/>
          <a:lstStyle/>
          <a:p>
            <a:r>
              <a:rPr lang="en-US" dirty="0"/>
              <a:t>Challenges of sharing qualitative data and data of research in transdisciplinarity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BB6BA-03E1-53BB-A6A7-5C57C03B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sharing qualitative data: </a:t>
            </a:r>
            <a:r>
              <a:rPr lang="en-US" dirty="0">
                <a:solidFill>
                  <a:srgbClr val="1269B0"/>
                </a:solidFill>
              </a:rPr>
              <a:t>Practical issues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E12A7-4C0B-A27D-06A7-33CA38135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Interviews</a:t>
            </a:r>
          </a:p>
          <a:p>
            <a:pPr lvl="1"/>
            <a:r>
              <a:rPr lang="en-US" dirty="0"/>
              <a:t>Many hundreds of pages of transcripts that require often detailed reading to fully anonymize</a:t>
            </a:r>
          </a:p>
          <a:p>
            <a:pPr lvl="1"/>
            <a:r>
              <a:rPr lang="en-US" dirty="0"/>
              <a:t>Removing names is not enough  </a:t>
            </a:r>
          </a:p>
          <a:p>
            <a:pPr lvl="1"/>
            <a:r>
              <a:rPr lang="en-US" dirty="0"/>
              <a:t>Audio recordings are highly personal (local storage only, no use of cloud services)</a:t>
            </a:r>
          </a:p>
          <a:p>
            <a:r>
              <a:rPr lang="en-US" dirty="0"/>
              <a:t>Other kinds of data are heterogenous, e.g., </a:t>
            </a:r>
          </a:p>
          <a:p>
            <a:pPr lvl="1"/>
            <a:r>
              <a:rPr lang="en-US" dirty="0"/>
              <a:t>Workshop outputs (flip charts, </a:t>
            </a:r>
            <a:r>
              <a:rPr lang="en-US" dirty="0" err="1"/>
              <a:t>post-it</a:t>
            </a:r>
            <a:r>
              <a:rPr lang="en-US" dirty="0"/>
              <a:t> notes, manual summaries)</a:t>
            </a:r>
          </a:p>
          <a:p>
            <a:pPr lvl="1"/>
            <a:r>
              <a:rPr lang="en-US" dirty="0"/>
              <a:t>Audiovisual (photos or videos)</a:t>
            </a:r>
          </a:p>
          <a:p>
            <a:pPr lvl="1"/>
            <a:r>
              <a:rPr lang="en-US" dirty="0"/>
              <a:t>Focus groups</a:t>
            </a:r>
          </a:p>
          <a:p>
            <a:pPr lvl="1"/>
            <a:r>
              <a:rPr lang="en-US" dirty="0"/>
              <a:t>Participant observation and fieldnotes</a:t>
            </a:r>
          </a:p>
          <a:p>
            <a:pPr lvl="1"/>
            <a:r>
              <a:rPr lang="en-US" dirty="0"/>
              <a:t>Mapping</a:t>
            </a:r>
          </a:p>
          <a:p>
            <a:pPr lvl="1"/>
            <a:r>
              <a:rPr lang="en-US" dirty="0"/>
              <a:t>Artistic outputs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448E4-55E6-731C-BDB9-1B6753124D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6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E646B-7853-BFF8-4012-C0A2D666F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AFB5-F291-AF7C-22C8-631861B2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sharing qualitative data: </a:t>
            </a:r>
            <a:r>
              <a:rPr lang="en-US" dirty="0">
                <a:solidFill>
                  <a:srgbClr val="1269B0"/>
                </a:solidFill>
              </a:rPr>
              <a:t>Ethical commitments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6CA6C-0AE8-29F7-5DC2-41EDB1E9B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 research ethics require confidentiality</a:t>
            </a:r>
          </a:p>
          <a:p>
            <a:pPr lvl="1"/>
            <a:r>
              <a:rPr lang="en-US" dirty="0"/>
              <a:t>To protect participants</a:t>
            </a:r>
          </a:p>
          <a:p>
            <a:pPr lvl="1"/>
            <a:r>
              <a:rPr lang="en-US" dirty="0"/>
              <a:t>To create an atmosphere of trust </a:t>
            </a:r>
          </a:p>
          <a:p>
            <a:r>
              <a:rPr lang="en-US" dirty="0"/>
              <a:t>Sharing fears</a:t>
            </a:r>
          </a:p>
          <a:p>
            <a:pPr lvl="1"/>
            <a:r>
              <a:rPr lang="en-US" dirty="0"/>
              <a:t>Misuse of shared data</a:t>
            </a:r>
          </a:p>
          <a:p>
            <a:pPr lvl="1"/>
            <a:r>
              <a:rPr lang="en-US" dirty="0"/>
              <a:t>Politization of data</a:t>
            </a:r>
          </a:p>
          <a:p>
            <a:pPr lvl="1"/>
            <a:r>
              <a:rPr lang="en-US" dirty="0"/>
              <a:t>Loss of 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61FCC-5E97-0335-99D7-19B31A0126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5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F34B1-FA4F-097D-7DDD-20A615A4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4A225-2122-F004-01FE-6A492B3EB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sharing qualitative data: </a:t>
            </a:r>
            <a:r>
              <a:rPr lang="en-US" dirty="0">
                <a:solidFill>
                  <a:srgbClr val="1269B0"/>
                </a:solidFill>
              </a:rPr>
              <a:t>Epistemological traditions</a:t>
            </a:r>
            <a:br>
              <a:rPr lang="en-US" dirty="0">
                <a:solidFill>
                  <a:srgbClr val="1269B0"/>
                </a:solidFill>
              </a:rPr>
            </a:br>
            <a:endParaRPr lang="en-US" dirty="0">
              <a:solidFill>
                <a:srgbClr val="1269B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639E5-2E5C-4FA4-D05E-31D663E9E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“you had to be there” </a:t>
            </a:r>
          </a:p>
          <a:p>
            <a:pPr lvl="1"/>
            <a:r>
              <a:rPr lang="en-US" dirty="0"/>
              <a:t>Importance of embodied research (being in the place, feeling what happened)</a:t>
            </a:r>
          </a:p>
          <a:p>
            <a:pPr lvl="1"/>
            <a:r>
              <a:rPr lang="en-US" dirty="0"/>
              <a:t>Integration of emotion, experience, context</a:t>
            </a:r>
          </a:p>
          <a:p>
            <a:r>
              <a:rPr lang="en-US" dirty="0"/>
              <a:t>Need to immerse yourself in the data to analyze it properly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5E2A2-3621-83E1-A62D-87CE90E47E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44198-7EBB-F73C-8976-2E77E19B9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0B47-4B60-F797-FB67-89C09B859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sharing qualitative data: </a:t>
            </a:r>
            <a:r>
              <a:rPr lang="en-US" dirty="0">
                <a:solidFill>
                  <a:srgbClr val="1269B0"/>
                </a:solidFill>
              </a:rPr>
              <a:t>Origin of Open Science practices</a:t>
            </a:r>
            <a:br>
              <a:rPr lang="en-US" dirty="0">
                <a:solidFill>
                  <a:srgbClr val="1269B0"/>
                </a:solidFill>
              </a:rPr>
            </a:b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43361-493E-D3FC-E641-506A51CA8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movement mostly based in quantitative tradition means not always suited to qualitative or Td data and traditions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D7107-1ABF-F839-ADBB-DBAFD10F87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E9D9-05DD-43B0-FB9E-E058ADDE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</a:t>
            </a:r>
            <a:r>
              <a:rPr lang="en-GB" dirty="0"/>
              <a:t>qualitative</a:t>
            </a:r>
            <a:r>
              <a:rPr lang="en-US" noProof="0" dirty="0"/>
              <a:t> data in</a:t>
            </a:r>
            <a:r>
              <a:rPr lang="en-US" dirty="0"/>
              <a:t> </a:t>
            </a:r>
            <a:r>
              <a:rPr lang="en-US" noProof="0" dirty="0"/>
              <a:t>Transdisciplinary (Td)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9AF4F-2597-2642-F67C-DB8C9E70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en-US" noProof="0" smtClean="0"/>
              <a:t>9</a:t>
            </a:fld>
            <a:endParaRPr lang="en-US" noProof="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B6D5A8A-8584-A4C1-FB80-5E39C8184C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05229"/>
              </p:ext>
            </p:extLst>
          </p:nvPr>
        </p:nvGraphicFramePr>
        <p:xfrm>
          <a:off x="2425873" y="1072669"/>
          <a:ext cx="7340252" cy="497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9426058"/>
      </p:ext>
    </p:extLst>
  </p:cSld>
  <p:clrMapOvr>
    <a:masterClrMapping/>
  </p:clrMapOvr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xtern">
      <a:srgbClr val="1F407A"/>
    </a:custClr>
    <a:custClr name="Intern">
      <a:srgbClr val="485A2C"/>
    </a:custClr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F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277C3170-93C4-4004-925A-762E3FF6A529}" vid="{54F253A4-C5FF-4238-8A43-148031D6EB93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xtern">
      <a:srgbClr val="1F407A"/>
    </a:custClr>
    <a:custClr name="Intern">
      <a:srgbClr val="485A2C"/>
    </a:custClr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F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9907</TotalTime>
  <Words>1115</Words>
  <Application>Microsoft Macintosh PowerPoint</Application>
  <PresentationFormat>Widescreen</PresentationFormat>
  <Paragraphs>169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Symbol</vt:lpstr>
      <vt:lpstr>ETH Zürich</vt:lpstr>
      <vt:lpstr>FAIR Data Practices for Qualitative Research in Transdisciplinarity</vt:lpstr>
      <vt:lpstr>FAIRqual project</vt:lpstr>
      <vt:lpstr>FAIR data principles </vt:lpstr>
      <vt:lpstr>Challenges of sharing qualitative data and data of research in transdisciplinarity </vt:lpstr>
      <vt:lpstr>Challenges of sharing qualitative data: Practical issues </vt:lpstr>
      <vt:lpstr>Challenges of sharing qualitative data: Ethical commitments  </vt:lpstr>
      <vt:lpstr>Challenges of sharing qualitative data: Epistemological traditions </vt:lpstr>
      <vt:lpstr>Challenges of sharing qualitative data: Origin of Open Science practices  </vt:lpstr>
      <vt:lpstr>Sharing qualitative data in Transdisciplinary (Td) research</vt:lpstr>
      <vt:lpstr>  </vt:lpstr>
      <vt:lpstr>FAIRqual project</vt:lpstr>
      <vt:lpstr>Workshop at ITD24</vt:lpstr>
      <vt:lpstr>Road(s) ahead</vt:lpstr>
      <vt:lpstr>Literature</vt:lpstr>
      <vt:lpstr>Questions &amp;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Mohr  Franziska</dc:creator>
  <cp:lastModifiedBy>Lars Schobitz</cp:lastModifiedBy>
  <cp:revision>86</cp:revision>
  <dcterms:created xsi:type="dcterms:W3CDTF">2024-10-29T08:27:13Z</dcterms:created>
  <dcterms:modified xsi:type="dcterms:W3CDTF">2025-06-10T08:26:26Z</dcterms:modified>
</cp:coreProperties>
</file>