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32"/>
  </p:notesMasterIdLst>
  <p:handoutMasterIdLst>
    <p:handoutMasterId r:id="rId33"/>
  </p:handoutMasterIdLst>
  <p:sldIdLst>
    <p:sldId id="256" r:id="rId5"/>
    <p:sldId id="403" r:id="rId6"/>
    <p:sldId id="258" r:id="rId7"/>
    <p:sldId id="404" r:id="rId8"/>
    <p:sldId id="261" r:id="rId9"/>
    <p:sldId id="265" r:id="rId10"/>
    <p:sldId id="285" r:id="rId11"/>
    <p:sldId id="398" r:id="rId12"/>
    <p:sldId id="400" r:id="rId13"/>
    <p:sldId id="396" r:id="rId14"/>
    <p:sldId id="406" r:id="rId15"/>
    <p:sldId id="384" r:id="rId16"/>
    <p:sldId id="281" r:id="rId17"/>
    <p:sldId id="401" r:id="rId18"/>
    <p:sldId id="402" r:id="rId19"/>
    <p:sldId id="393" r:id="rId20"/>
    <p:sldId id="288" r:id="rId21"/>
    <p:sldId id="276" r:id="rId22"/>
    <p:sldId id="259" r:id="rId23"/>
    <p:sldId id="405" r:id="rId24"/>
    <p:sldId id="381" r:id="rId25"/>
    <p:sldId id="309" r:id="rId26"/>
    <p:sldId id="270" r:id="rId27"/>
    <p:sldId id="291" r:id="rId28"/>
    <p:sldId id="272" r:id="rId29"/>
    <p:sldId id="407" r:id="rId30"/>
    <p:sldId id="385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1E3"/>
    <a:srgbClr val="730006"/>
    <a:srgbClr val="2B43AC"/>
    <a:srgbClr val="44536A"/>
    <a:srgbClr val="419BA3"/>
    <a:srgbClr val="F0F0F0"/>
    <a:srgbClr val="CBCCF5"/>
    <a:srgbClr val="E7E7FA"/>
    <a:srgbClr val="EBE7F9"/>
    <a:srgbClr val="D5C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88" autoAdjust="0"/>
    <p:restoredTop sz="76871" autoAdjust="0"/>
  </p:normalViewPr>
  <p:slideViewPr>
    <p:cSldViewPr showGuides="1">
      <p:cViewPr>
        <p:scale>
          <a:sx n="87" d="100"/>
          <a:sy n="87" d="100"/>
        </p:scale>
        <p:origin x="176" y="304"/>
      </p:cViewPr>
      <p:guideLst/>
    </p:cSldViewPr>
  </p:slideViewPr>
  <p:outlineViewPr>
    <p:cViewPr>
      <p:scale>
        <a:sx n="33" d="100"/>
        <a:sy n="33" d="100"/>
      </p:scale>
      <p:origin x="0" y="-2664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538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06.06.25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06.06.25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:notes"/>
          <p:cNvSpPr txBox="1">
            <a:spLocks noGrp="1"/>
          </p:cNvSpPr>
          <p:nvPr>
            <p:ph type="body" idx="1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endParaRPr dirty="0"/>
          </a:p>
        </p:txBody>
      </p:sp>
      <p:sp>
        <p:nvSpPr>
          <p:cNvPr id="482" name="Google Shape;4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900113"/>
            <a:ext cx="5559425" cy="3127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C0ADD-063F-73FD-C1F7-8AD591153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BF2559-4AD3-0B28-9275-B45F3ADFF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E90ABF-61CB-9CFA-1A0D-04BFBACCD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31812A-66F1-BA36-E55F-BCB66FE6A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928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346e455e6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346e455e6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03C0C-F264-90AC-E911-080BD70B6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6C3620-F6DD-F59C-476F-E1979F7A3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1CA8B4-DA36-30A5-5517-8BD8F3B74A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0D13-5793-6739-05FD-E2FF7EB62C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6604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>
          <a:extLst>
            <a:ext uri="{FF2B5EF4-FFF2-40B4-BE49-F238E27FC236}">
              <a16:creationId xmlns:a16="http://schemas.microsoft.com/office/drawing/2014/main" id="{7708FDD9-AEA0-9A29-12D3-3CDD21019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32db2760b9c_1_32:notes">
            <a:extLst>
              <a:ext uri="{FF2B5EF4-FFF2-40B4-BE49-F238E27FC236}">
                <a16:creationId xmlns:a16="http://schemas.microsoft.com/office/drawing/2014/main" id="{191276D1-16C1-67F7-13C1-37464CA874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32db2760b9c_1_32:notes">
            <a:extLst>
              <a:ext uri="{FF2B5EF4-FFF2-40B4-BE49-F238E27FC236}">
                <a16:creationId xmlns:a16="http://schemas.microsoft.com/office/drawing/2014/main" id="{5357DCFE-4985-1BFE-61B9-C45F3C7CD9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156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id="{3634AE34-B696-266E-2467-F149AD36B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:notes">
            <a:extLst>
              <a:ext uri="{FF2B5EF4-FFF2-40B4-BE49-F238E27FC236}">
                <a16:creationId xmlns:a16="http://schemas.microsoft.com/office/drawing/2014/main" id="{D08E783D-B3EC-A20D-722C-20775B5BD5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0888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1" name="Google Shape;431;p8:notes">
            <a:extLst>
              <a:ext uri="{FF2B5EF4-FFF2-40B4-BE49-F238E27FC236}">
                <a16:creationId xmlns:a16="http://schemas.microsoft.com/office/drawing/2014/main" id="{4FC33B51-2861-13A6-86F2-9FD0B6FA18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8282" y="4752009"/>
            <a:ext cx="5045250" cy="449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0486" lvl="0" indent="-904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-US" dirty="0"/>
              <a:t>26 participants</a:t>
            </a:r>
            <a:endParaRPr dirty="0"/>
          </a:p>
          <a:p>
            <a:pPr marL="90486" lvl="0" indent="-904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-US" dirty="0"/>
              <a:t>Possibly missing:</a:t>
            </a:r>
            <a:endParaRPr dirty="0"/>
          </a:p>
          <a:p>
            <a:pPr marL="180970" marR="0" lvl="1" indent="-920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−"/>
            </a:pPr>
            <a:r>
              <a:rPr lang="en-US" dirty="0"/>
              <a:t>UNIBAS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Markus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Dürrenberger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(Nano Imaging Lab), Ben Engel (Prof.,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Biozentrum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), Marcus Wyss </a:t>
            </a:r>
            <a:endParaRPr dirty="0"/>
          </a:p>
          <a:p>
            <a:pPr marL="180970" marR="0" lvl="1" indent="-920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−"/>
            </a:pPr>
            <a:r>
              <a:rPr lang="en-US" dirty="0"/>
              <a:t>UNIBE: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Wanda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Kukulski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(Prof., DCI-Bern), Dimitrios Fotiadis (Inst.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Biochem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. &amp; Mol. Medicine), </a:t>
            </a:r>
            <a:r>
              <a:rPr lang="en-US" sz="1800" i="1" dirty="0">
                <a:latin typeface="Arial"/>
                <a:ea typeface="Arial"/>
                <a:cs typeface="Arial"/>
                <a:sym typeface="Arial"/>
              </a:rPr>
              <a:t>Beat </a:t>
            </a:r>
            <a:r>
              <a:rPr lang="en-US" sz="1800" i="1" dirty="0" err="1">
                <a:latin typeface="Arial"/>
                <a:ea typeface="Arial"/>
                <a:cs typeface="Arial"/>
                <a:sym typeface="Arial"/>
              </a:rPr>
              <a:t>Haenni</a:t>
            </a:r>
            <a:r>
              <a:rPr lang="en-US" sz="18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(EM lab head)</a:t>
            </a:r>
            <a:endParaRPr dirty="0"/>
          </a:p>
          <a:p>
            <a:pPr marL="18097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−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UNIGE: Paul Guichard (Prof., DCI-Geneva) </a:t>
            </a:r>
            <a:endParaRPr dirty="0"/>
          </a:p>
          <a:p>
            <a:pPr marL="180970" marR="0" lvl="1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−"/>
            </a:pP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UNIZH: Raimund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Dutzler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(Prof., Dep.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Biochem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.), Ohad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Medalia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 (Prof., Dep.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Biochem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.), </a:t>
            </a:r>
            <a:r>
              <a:rPr lang="en-US" sz="1800" i="1" dirty="0" err="1">
                <a:latin typeface="Arial"/>
                <a:ea typeface="Arial"/>
                <a:cs typeface="Arial"/>
                <a:sym typeface="Arial"/>
              </a:rPr>
              <a:t>Urs</a:t>
            </a:r>
            <a:r>
              <a:rPr lang="en-US" sz="1800" i="1" dirty="0">
                <a:latin typeface="Arial"/>
                <a:ea typeface="Arial"/>
                <a:cs typeface="Arial"/>
                <a:sym typeface="Arial"/>
              </a:rPr>
              <a:t> Ziegler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(Cent. F.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Microsc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. &amp; Image Analysis), </a:t>
            </a:r>
            <a:r>
              <a:rPr lang="en-US" sz="1800" i="1" dirty="0">
                <a:latin typeface="Arial"/>
                <a:ea typeface="Arial"/>
                <a:cs typeface="Arial"/>
                <a:sym typeface="Arial"/>
              </a:rPr>
              <a:t>Andres </a:t>
            </a:r>
            <a:r>
              <a:rPr lang="en-US" sz="1800" i="1" dirty="0" err="1">
                <a:latin typeface="Arial"/>
                <a:ea typeface="Arial"/>
                <a:cs typeface="Arial"/>
                <a:sym typeface="Arial"/>
              </a:rPr>
              <a:t>Käch</a:t>
            </a:r>
            <a:r>
              <a:rPr lang="en-US" sz="1800" i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(Cent. F. </a:t>
            </a:r>
            <a:r>
              <a:rPr lang="en-US" sz="1800" dirty="0" err="1">
                <a:latin typeface="Arial"/>
                <a:ea typeface="Arial"/>
                <a:cs typeface="Arial"/>
                <a:sym typeface="Arial"/>
              </a:rPr>
              <a:t>Microsc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. &amp; Image Analysis) </a:t>
            </a:r>
            <a:endParaRPr dirty="0"/>
          </a:p>
          <a:p>
            <a:pPr marL="180970" marR="0" lvl="1" indent="-285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dirty="0"/>
          </a:p>
          <a:p>
            <a:pPr marL="180970" marR="0" lvl="1" indent="-285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</a:pPr>
            <a:endParaRPr dirty="0"/>
          </a:p>
          <a:p>
            <a:pPr marL="180970" lvl="1" indent="-2857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326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1:notes"/>
          <p:cNvSpPr txBox="1">
            <a:spLocks noGrp="1"/>
          </p:cNvSpPr>
          <p:nvPr>
            <p:ph type="body" idx="1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endParaRPr/>
          </a:p>
        </p:txBody>
      </p:sp>
      <p:sp>
        <p:nvSpPr>
          <p:cNvPr id="676" name="Google Shape;6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900113"/>
            <a:ext cx="5559425" cy="3127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:notes"/>
          <p:cNvSpPr txBox="1">
            <a:spLocks noGrp="1"/>
          </p:cNvSpPr>
          <p:nvPr>
            <p:ph type="body" idx="1"/>
          </p:nvPr>
        </p:nvSpPr>
        <p:spPr>
          <a:xfrm>
            <a:off x="773424" y="4283968"/>
            <a:ext cx="5560500" cy="4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endParaRPr/>
          </a:p>
        </p:txBody>
      </p:sp>
      <p:sp>
        <p:nvSpPr>
          <p:cNvPr id="517" name="Google Shape;5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900113"/>
            <a:ext cx="5559425" cy="3127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>
          <a:extLst>
            <a:ext uri="{FF2B5EF4-FFF2-40B4-BE49-F238E27FC236}">
              <a16:creationId xmlns:a16="http://schemas.microsoft.com/office/drawing/2014/main" id="{A34BB910-0843-129A-770C-777138BF9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0:notes">
            <a:extLst>
              <a:ext uri="{FF2B5EF4-FFF2-40B4-BE49-F238E27FC236}">
                <a16:creationId xmlns:a16="http://schemas.microsoft.com/office/drawing/2014/main" id="{38798C7A-702F-D136-1B31-47DBFDF1DA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8282" y="4752009"/>
            <a:ext cx="5045250" cy="449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477" name="Google Shape;477;p10:notes">
            <a:extLst>
              <a:ext uri="{FF2B5EF4-FFF2-40B4-BE49-F238E27FC236}">
                <a16:creationId xmlns:a16="http://schemas.microsoft.com/office/drawing/2014/main" id="{32F36ABA-D20A-47FD-ADA9-CDAF69FC28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0888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631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344b678c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g3344b678c38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62" name="Google Shape;662;g3344b678c38_3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2d8f35cacdb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1" name="Google Shape;881;g2d8f35cacdb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0888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62" name="Google Shape;362;p4:notes"/>
          <p:cNvSpPr txBox="1">
            <a:spLocks noGrp="1"/>
          </p:cNvSpPr>
          <p:nvPr>
            <p:ph type="body" idx="1"/>
          </p:nvPr>
        </p:nvSpPr>
        <p:spPr>
          <a:xfrm>
            <a:off x="918282" y="4752009"/>
            <a:ext cx="5045250" cy="449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endParaRPr/>
          </a:p>
        </p:txBody>
      </p:sp>
      <p:sp>
        <p:nvSpPr>
          <p:cNvPr id="363" name="Google Shape;363;p4:notes"/>
          <p:cNvSpPr txBox="1">
            <a:spLocks noGrp="1"/>
          </p:cNvSpPr>
          <p:nvPr>
            <p:ph type="sldNum" idx="12"/>
          </p:nvPr>
        </p:nvSpPr>
        <p:spPr>
          <a:xfrm>
            <a:off x="3899164" y="9502255"/>
            <a:ext cx="2982649" cy="500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475" tIns="48225" rIns="96475" bIns="482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3341917f810_17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3341917f810_17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65175" y="900113"/>
            <a:ext cx="5559425" cy="3127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:notes"/>
          <p:cNvSpPr txBox="1">
            <a:spLocks noGrp="1"/>
          </p:cNvSpPr>
          <p:nvPr>
            <p:ph type="body" idx="1"/>
          </p:nvPr>
        </p:nvSpPr>
        <p:spPr>
          <a:xfrm>
            <a:off x="773424" y="4283968"/>
            <a:ext cx="5560412" cy="4248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Chart: https://www.ebi.ac.uk/emdb/statistics/builder</a:t>
            </a:r>
            <a:endParaRPr/>
          </a:p>
        </p:txBody>
      </p:sp>
      <p:sp>
        <p:nvSpPr>
          <p:cNvPr id="352" name="Google Shape;352;p3:notes"/>
          <p:cNvSpPr txBox="1">
            <a:spLocks noGrp="1"/>
          </p:cNvSpPr>
          <p:nvPr>
            <p:ph type="sldNum" idx="12"/>
          </p:nvPr>
        </p:nvSpPr>
        <p:spPr>
          <a:xfrm>
            <a:off x="5462663" y="8712000"/>
            <a:ext cx="871173" cy="1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>
          <a:extLst>
            <a:ext uri="{FF2B5EF4-FFF2-40B4-BE49-F238E27FC236}">
              <a16:creationId xmlns:a16="http://schemas.microsoft.com/office/drawing/2014/main" id="{BD5A8D88-5BFD-C2B9-DD57-7CAA86CD3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:notes">
            <a:extLst>
              <a:ext uri="{FF2B5EF4-FFF2-40B4-BE49-F238E27FC236}">
                <a16:creationId xmlns:a16="http://schemas.microsoft.com/office/drawing/2014/main" id="{F1B65D9B-40AC-4396-04B7-F61D0D2E4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0888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8" name="Google Shape;418;p7:notes">
            <a:extLst>
              <a:ext uri="{FF2B5EF4-FFF2-40B4-BE49-F238E27FC236}">
                <a16:creationId xmlns:a16="http://schemas.microsoft.com/office/drawing/2014/main" id="{2E97176A-838C-CC66-7CC4-E0DC50F618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8282" y="4752009"/>
            <a:ext cx="5045250" cy="449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90486" marR="0" lvl="0" indent="-2698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tabLst/>
              <a:defRPr/>
            </a:pPr>
            <a:r>
              <a:rPr lang="en-US" dirty="0"/>
              <a:t>Jacques </a:t>
            </a:r>
            <a:r>
              <a:rPr lang="en-US" dirty="0" err="1"/>
              <a:t>Dubochet</a:t>
            </a:r>
            <a:r>
              <a:rPr lang="en-US" dirty="0"/>
              <a:t>: 2017 Nobel Prize in Chemistry with Joachim Frank and Richard Henderson</a:t>
            </a:r>
          </a:p>
          <a:p>
            <a:pPr marL="90486" marR="0" lvl="0" indent="-2698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tabLst/>
              <a:defRPr/>
            </a:pPr>
            <a:r>
              <a:rPr lang="en-US" dirty="0"/>
              <a:t>Baker, Hassabis, Jumper: 2024 Nobel Prize in Chemistry</a:t>
            </a:r>
          </a:p>
          <a:p>
            <a:pPr marL="90486" marR="0" lvl="0" indent="-2698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tabLst/>
              <a:defRPr/>
            </a:pPr>
            <a:endParaRPr dirty="0"/>
          </a:p>
          <a:p>
            <a:pPr marL="90486" lvl="0" indent="-9048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en-US" dirty="0"/>
              <a:t>Images:</a:t>
            </a:r>
            <a:endParaRPr dirty="0"/>
          </a:p>
          <a:p>
            <a:pPr marL="180970" lvl="1" indent="-920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−"/>
            </a:pPr>
            <a:r>
              <a:rPr lang="en-US" b="0" dirty="0" err="1"/>
              <a:t>Professeur</a:t>
            </a:r>
            <a:r>
              <a:rPr lang="en-US" b="0" dirty="0"/>
              <a:t> Jacques DUBOCHET, au CM100 Philips, LAU, </a:t>
            </a:r>
            <a:r>
              <a:rPr lang="en-US" b="0" dirty="0" err="1"/>
              <a:t>Biophore</a:t>
            </a:r>
            <a:r>
              <a:rPr lang="en-US" b="0" dirty="0"/>
              <a:t>. © Willy Blanchard, EMF, Université de Lausanne. https://</a:t>
            </a:r>
            <a:r>
              <a:rPr lang="en-US" b="0" dirty="0" err="1"/>
              <a:t>wp.unil.ch</a:t>
            </a:r>
            <a:r>
              <a:rPr lang="en-US" b="0" dirty="0"/>
              <a:t>/emf/</a:t>
            </a:r>
            <a:r>
              <a:rPr lang="en-US" b="0" dirty="0" err="1"/>
              <a:t>jacques</a:t>
            </a:r>
            <a:r>
              <a:rPr lang="en-US" b="0" dirty="0"/>
              <a:t>-</a:t>
            </a:r>
            <a:r>
              <a:rPr lang="en-US" b="0" dirty="0" err="1"/>
              <a:t>dubochet</a:t>
            </a:r>
            <a:r>
              <a:rPr lang="en-US" b="0" dirty="0"/>
              <a:t>-gallery/</a:t>
            </a:r>
            <a:endParaRPr dirty="0"/>
          </a:p>
          <a:p>
            <a:pPr marL="180970" lvl="1" indent="-920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−"/>
            </a:pPr>
            <a:r>
              <a:rPr lang="en-US" dirty="0"/>
              <a:t>Prof. Phil Bourne and student, UC San Diego, circa 2010 (https://</a:t>
            </a:r>
            <a:r>
              <a:rPr lang="en-US" dirty="0" err="1"/>
              <a:t>web.archive.org</a:t>
            </a:r>
            <a:r>
              <a:rPr lang="en-US" dirty="0"/>
              <a:t>/web/20100528041252/http://</a:t>
            </a:r>
            <a:r>
              <a:rPr lang="en-US" dirty="0" err="1"/>
              <a:t>www.sdsc.edu</a:t>
            </a:r>
            <a:r>
              <a:rPr lang="en-US" dirty="0"/>
              <a:t>/pb/</a:t>
            </a:r>
            <a:r>
              <a:rPr lang="en-US" dirty="0" err="1"/>
              <a:t>index.php</a:t>
            </a:r>
            <a:r>
              <a:rPr lang="en-US" dirty="0"/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110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:notes"/>
          <p:cNvSpPr txBox="1">
            <a:spLocks noGrp="1"/>
          </p:cNvSpPr>
          <p:nvPr>
            <p:ph type="body" idx="1"/>
          </p:nvPr>
        </p:nvSpPr>
        <p:spPr>
          <a:xfrm>
            <a:off x="918282" y="4752009"/>
            <a:ext cx="5045250" cy="4499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09" name="Google Shape;4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50888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3407e13cc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3" name="Google Shape;593;g33407e13cc3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94" name="Google Shape;594;g33407e13cc3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0292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A2EA2-90A6-C357-A8D5-3A77B1DA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189945-088C-8248-AEE1-A149DCAA2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588A7B-3290-4160-DBA7-4A9CB07C9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8108C-02EA-484F-5CEF-46E0E10F30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52209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DC74F-4215-F555-6C72-E88F047A7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A323C9-5B5D-ABAB-7506-867043C60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65175" y="900113"/>
            <a:ext cx="5559425" cy="3127375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2FBD5C-C578-3886-69BF-EE78281A8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511EF-F098-CDB7-A1E9-26DCB2BB6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33853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5DCBAC0-C997-51F4-B31A-664307762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6" y="1558"/>
            <a:ext cx="12189228" cy="685488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E380BE0-D2DD-758D-8FB3-C66ABC43948F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/>
          <a:stretch/>
        </p:blipFill>
        <p:spPr>
          <a:xfrm>
            <a:off x="2532062" y="536705"/>
            <a:ext cx="2270109" cy="3994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9216ED-1D3E-4989-F73B-699207E3E0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72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CEB4D-6442-4EAE-928E-1716F64643EE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D67A8-72F5-4EA0-AEE5-AA706F0841C2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5" indent="-250825">
              <a:defRPr/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8964613" cy="4644616"/>
          </a:xfrm>
        </p:spPr>
        <p:txBody>
          <a:bodyPr/>
          <a:lstStyle>
            <a:lvl1pPr defTabSz="984250">
              <a:tabLst>
                <a:tab pos="536575" algn="l"/>
              </a:tabLst>
              <a:defRPr/>
            </a:lvl1pPr>
            <a:lvl2pPr>
              <a:tabLst>
                <a:tab pos="536575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DAF33-BDAF-478F-838A-E9F39586BE33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0236-327E-41B2-9035-218746EC9075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EB0BF-E397-4E3B-8935-3C6AD4609862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1" y="1376773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5F19-A282-45FB-8907-9C687A09612B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8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0" y="1376773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07B13-42A0-42AA-9886-F18F73D8E8A7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E657B3-799B-419D-842A-0B057420B00E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93AD-8257-4488-B89C-04154080CC49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1E556-C99C-45DA-A92A-0127B5829584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7345E66-66BF-458F-9ECC-0137C436D3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5BFE92-3F62-94D3-81A9-6A70BFCC8517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/>
          <a:stretch/>
        </p:blipFill>
        <p:spPr>
          <a:xfrm>
            <a:off x="2532062" y="536705"/>
            <a:ext cx="2270109" cy="3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2CA4-9B65-4323-813E-0555DFC29CBF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A31F0-38DA-4660-A9A4-75A43471A00D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0139E-91FB-43EA-B73F-38F59586AE34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3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9059-4CD8-41CF-AAA5-BA2C66E79CF2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30053-CB48-4C24-9679-AE5F82D6C9ED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7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376773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33BF7-ED28-49FE-8204-941FB418776E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1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A706E-1A5D-4B0F-8A09-C49986EFCE2E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6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1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8" y="4545123"/>
            <a:ext cx="3455987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88" indent="-179388">
              <a:spcBef>
                <a:spcPts val="400"/>
              </a:spcBef>
              <a:defRPr sz="1600"/>
            </a:lvl2pPr>
            <a:lvl3pPr marL="360363" indent="-180975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00" indent="0">
              <a:buNone/>
              <a:defRPr/>
            </a:lvl6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0ED2-B593-49BC-800C-EFF0B6FECC2A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3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88" indent="-179388">
              <a:spcBef>
                <a:spcPts val="40"/>
              </a:spcBef>
              <a:defRPr sz="1600"/>
            </a:lvl2pPr>
            <a:lvl3pPr marL="360363" indent="-180975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AA13-144D-4A81-BD97-C3C50DD1CEFD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5" y="1449388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5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5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C3A0-AFAA-4C10-80D3-874719BA8F3E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3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0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8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5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1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88" indent="-179388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7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88" indent="-179388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0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7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F4DB84D-137B-E208-8522-827D2B0580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5464"/>
            <a:ext cx="8045451" cy="200838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137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ED9B3E-7EAC-8717-93BC-C8A4DE828FC5}"/>
              </a:ext>
            </a:extLst>
          </p:cNvPr>
          <p:cNvPicPr>
            <a:picLocks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9"/>
          <a:stretch/>
        </p:blipFill>
        <p:spPr>
          <a:xfrm>
            <a:off x="2532062" y="536705"/>
            <a:ext cx="2270109" cy="39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5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F4D5-1441-40F0-85BE-652BBCD9074C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8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2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2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2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2" y="3204724"/>
            <a:ext cx="1623171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2" y="144938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2" y="3204724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3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2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8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2" y="3851999"/>
            <a:ext cx="1620838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2" y="5589240"/>
            <a:ext cx="1620838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0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0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1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6" y="5589240"/>
            <a:ext cx="162391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8" indent="-90488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 dirty="0"/>
              <a:t>Add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E7DD-B54E-47CA-9017-135B06514895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8" y="0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9A50C-B821-4B2D-B048-B53CAF0B11D7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BB2D-3BE0-4040-A7D1-9E26D078DE43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F791-0DC3-4B0E-9A60-2039D14140E6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Image Green">
  <p:cSld name="1_Title Image Green">
    <p:bg>
      <p:bgPr>
        <a:solidFill>
          <a:srgbClr val="419BA3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"/>
          <p:cNvSpPr/>
          <p:nvPr/>
        </p:nvSpPr>
        <p:spPr>
          <a:xfrm>
            <a:off x="0" y="0"/>
            <a:ext cx="12192000" cy="50498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9"/>
          <p:cNvSpPr txBox="1">
            <a:spLocks noGrp="1"/>
          </p:cNvSpPr>
          <p:nvPr>
            <p:ph type="ctrTitle"/>
          </p:nvPr>
        </p:nvSpPr>
        <p:spPr>
          <a:xfrm>
            <a:off x="695325" y="1449389"/>
            <a:ext cx="5292725" cy="200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ubTitle" idx="1"/>
          </p:nvPr>
        </p:nvSpPr>
        <p:spPr>
          <a:xfrm>
            <a:off x="695325" y="3789040"/>
            <a:ext cx="5292725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2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  <a:defRPr sz="2600" b="1"/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2"/>
          </p:nvPr>
        </p:nvSpPr>
        <p:spPr>
          <a:xfrm>
            <a:off x="695325" y="5841268"/>
            <a:ext cx="5292725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828754" lvl="2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body" idx="3"/>
          </p:nvPr>
        </p:nvSpPr>
        <p:spPr>
          <a:xfrm>
            <a:off x="695325" y="6129301"/>
            <a:ext cx="5292725" cy="252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2pPr>
            <a:lvl3pPr marL="1828754" lvl="2" indent="-45718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9" descr="A blue text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1135" y="332546"/>
            <a:ext cx="2611189" cy="80946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9"/>
          <p:cNvSpPr>
            <a:spLocks noGrp="1"/>
          </p:cNvSpPr>
          <p:nvPr>
            <p:ph type="pic" idx="4"/>
          </p:nvPr>
        </p:nvSpPr>
        <p:spPr>
          <a:xfrm>
            <a:off x="6203949" y="549275"/>
            <a:ext cx="5076827" cy="543600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032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3"/>
            <a:ext cx="8964613" cy="4644616"/>
          </a:xfrm>
        </p:spPr>
        <p:txBody>
          <a:bodyPr/>
          <a:lstStyle>
            <a:lvl1pPr defTabSz="984226">
              <a:tabLst>
                <a:tab pos="536561" algn="l"/>
              </a:tabLst>
              <a:defRPr/>
            </a:lvl1pPr>
            <a:lvl2pPr>
              <a:tabLst>
                <a:tab pos="536561" algn="l"/>
              </a:tabLst>
              <a:defRPr/>
            </a:lvl2pPr>
          </a:lstStyle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2024-12-10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314400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ing Green">
  <p:cSld name="1_Section Heading Green">
    <p:bg>
      <p:bgPr>
        <a:solidFill>
          <a:srgbClr val="419BA3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/>
          <p:nvPr/>
        </p:nvSpPr>
        <p:spPr>
          <a:xfrm>
            <a:off x="10225648" y="224191"/>
            <a:ext cx="1371600" cy="47100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1"/>
          <p:cNvSpPr txBox="1">
            <a:spLocks noGrp="1"/>
          </p:cNvSpPr>
          <p:nvPr>
            <p:ph type="dt" idx="10"/>
          </p:nvPr>
        </p:nvSpPr>
        <p:spPr>
          <a:xfrm>
            <a:off x="9875838" y="6404573"/>
            <a:ext cx="1620837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ftr" idx="11"/>
          </p:nvPr>
        </p:nvSpPr>
        <p:spPr>
          <a:xfrm>
            <a:off x="1614488" y="6404573"/>
            <a:ext cx="8045451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sldNum" idx="12"/>
          </p:nvPr>
        </p:nvSpPr>
        <p:spPr>
          <a:xfrm>
            <a:off x="695326" y="6404573"/>
            <a:ext cx="703263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95326" y="1292087"/>
            <a:ext cx="8964613" cy="4729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1828754" lvl="2" indent="-47412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2438339" lvl="3" indent="-4571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047924" lvl="4" indent="-4571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11" descr="A blue text on a black background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26296" y="278296"/>
            <a:ext cx="1170304" cy="362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23171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773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8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FD1D1B1-199B-B9C4-27A4-21CA90E7DB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7412"/>
            <a:ext cx="5292725" cy="2006436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694483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s">
  <p:cSld name="1_Two Conten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3"/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body" idx="1"/>
          </p:nvPr>
        </p:nvSpPr>
        <p:spPr>
          <a:xfrm>
            <a:off x="695326" y="1376773"/>
            <a:ext cx="5291476" cy="46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3"/>
          <p:cNvSpPr txBox="1">
            <a:spLocks noGrp="1"/>
          </p:cNvSpPr>
          <p:nvPr>
            <p:ph type="dt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2024-11-07</a:t>
            </a:r>
            <a:endParaRPr/>
          </a:p>
        </p:txBody>
      </p:sp>
      <p:sp>
        <p:nvSpPr>
          <p:cNvPr id="41" name="Google Shape;41;p33"/>
          <p:cNvSpPr txBox="1">
            <a:spLocks noGrp="1"/>
          </p:cNvSpPr>
          <p:nvPr>
            <p:ph type="sldNum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2"/>
          </p:nvPr>
        </p:nvSpPr>
        <p:spPr>
          <a:xfrm>
            <a:off x="6205201" y="1376773"/>
            <a:ext cx="5291474" cy="46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marL="182880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31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BE06D8-2FE3-96CD-AA3D-B806436AFE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709E2BB-A0AA-1CF6-7312-AEF53611B9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5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 dirty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5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 dirty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5" y="358671"/>
            <a:ext cx="1773825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8" y="549275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5939DA-110E-81F5-6354-6BF96A1070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9"/>
          <a:stretch/>
        </p:blipFill>
        <p:spPr>
          <a:xfrm>
            <a:off x="2532062" y="534382"/>
            <a:ext cx="2272914" cy="4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>
          <p15:clr>
            <a:srgbClr val="A4A3A4"/>
          </p15:clr>
        </p15:guide>
        <p15:guide id="2" pos="7106">
          <p15:clr>
            <a:srgbClr val="A4A3A4"/>
          </p15:clr>
        </p15:guide>
        <p15:guide id="3" orient="horz" pos="318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39AB39-731A-42C6-B206-CE54D4D98141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1E7CF-BCA5-4A31-8D9E-3D38A26B44A4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5" indent="-250825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 dirty="0"/>
              <a:t>Section Heading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 dirty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5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Add Content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26000A9-9506-4F5E-B437-9BC8B2DD6E8D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5" y="6404573"/>
            <a:ext cx="703263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33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12" r:id="rId2"/>
    <p:sldLayoutId id="2147483720" r:id="rId3"/>
    <p:sldLayoutId id="2147483728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1" r:id="rId35"/>
    <p:sldLayoutId id="2147483743" r:id="rId36"/>
    <p:sldLayoutId id="2147483744" r:id="rId37"/>
    <p:sldLayoutId id="2147483745" r:id="rId38"/>
    <p:sldLayoutId id="2147483746" r:id="rId39"/>
    <p:sldLayoutId id="2147483747" r:id="rId4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0" indent="-252000" algn="l" defTabSz="914400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00" indent="-252000" algn="l" defTabSz="914400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1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59" userDrawn="1">
          <p15:clr>
            <a:srgbClr val="A4A3A4"/>
          </p15:clr>
        </p15:guide>
        <p15:guide id="11" pos="4929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1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4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1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1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2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9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sv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jpeg"/><Relationship Id="rId11" Type="http://schemas.openxmlformats.org/officeDocument/2006/relationships/image" Target="../media/image42.sv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sv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jpeg"/><Relationship Id="rId11" Type="http://schemas.openxmlformats.org/officeDocument/2006/relationships/image" Target="../media/image42.sv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discovery.psi.ch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sv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jpeg"/><Relationship Id="rId11" Type="http://schemas.openxmlformats.org/officeDocument/2006/relationships/image" Target="../media/image42.sv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49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10.png"/><Relationship Id="rId18" Type="http://schemas.openxmlformats.org/officeDocument/2006/relationships/image" Target="../media/image70.jpg"/><Relationship Id="rId3" Type="http://schemas.openxmlformats.org/officeDocument/2006/relationships/image" Target="../media/image11.png"/><Relationship Id="rId21" Type="http://schemas.openxmlformats.org/officeDocument/2006/relationships/image" Target="../media/image73.png"/><Relationship Id="rId7" Type="http://schemas.openxmlformats.org/officeDocument/2006/relationships/image" Target="../media/image17.png"/><Relationship Id="rId12" Type="http://schemas.openxmlformats.org/officeDocument/2006/relationships/image" Target="../media/image9.png"/><Relationship Id="rId17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8.jp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11" Type="http://schemas.openxmlformats.org/officeDocument/2006/relationships/image" Target="../media/image66.jpg"/><Relationship Id="rId5" Type="http://schemas.openxmlformats.org/officeDocument/2006/relationships/image" Target="../media/image14.png"/><Relationship Id="rId15" Type="http://schemas.openxmlformats.org/officeDocument/2006/relationships/image" Target="../media/image67.jpg"/><Relationship Id="rId10" Type="http://schemas.openxmlformats.org/officeDocument/2006/relationships/image" Target="../media/image65.jpg"/><Relationship Id="rId19" Type="http://schemas.openxmlformats.org/officeDocument/2006/relationships/image" Target="../media/image71.png"/><Relationship Id="rId4" Type="http://schemas.openxmlformats.org/officeDocument/2006/relationships/image" Target="../media/image12.png"/><Relationship Id="rId9" Type="http://schemas.openxmlformats.org/officeDocument/2006/relationships/image" Target="../media/image64.jpg"/><Relationship Id="rId1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scicatproject.github.io/" TargetMode="External"/><Relationship Id="rId3" Type="http://schemas.openxmlformats.org/officeDocument/2006/relationships/hyperlink" Target="https://swissopenem.github.io/" TargetMode="External"/><Relationship Id="rId7" Type="http://schemas.openxmlformats.org/officeDocument/2006/relationships/hyperlink" Target="https://doi.psi.ch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iscovery.psi.ch/" TargetMode="External"/><Relationship Id="rId5" Type="http://schemas.openxmlformats.org/officeDocument/2006/relationships/hyperlink" Target="https://github.com/SwissOpenEM" TargetMode="External"/><Relationship Id="rId4" Type="http://schemas.openxmlformats.org/officeDocument/2006/relationships/hyperlink" Target="https://open-research-data-portal.ch/projects/open-em-data-network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jp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en.wikipedia.org/wiki/Electron_energy_loss_spectroscopy#/media/File:Electron_energy_loss_spectroscopy_coreloss_lsmo.svg" TargetMode="External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psi.ch/detail/10.16907%2Fa2ab7849-5de7-4e7f-8286-72ec73089ca8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2.png"/><Relationship Id="rId5" Type="http://schemas.openxmlformats.org/officeDocument/2006/relationships/image" Target="../media/image7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sv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jpeg"/><Relationship Id="rId11" Type="http://schemas.openxmlformats.org/officeDocument/2006/relationships/image" Target="../media/image42.sv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sv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jpeg"/><Relationship Id="rId11" Type="http://schemas.openxmlformats.org/officeDocument/2006/relationships/image" Target="../media/image42.svg"/><Relationship Id="rId5" Type="http://schemas.openxmlformats.org/officeDocument/2006/relationships/image" Target="../media/image36.jpe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gif"/><Relationship Id="rId2" Type="http://schemas.openxmlformats.org/officeDocument/2006/relationships/hyperlink" Target="https://github.com/osc-em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"/>
          <p:cNvSpPr txBox="1">
            <a:spLocks noGrp="1"/>
          </p:cNvSpPr>
          <p:nvPr>
            <p:ph type="ctrTitle"/>
          </p:nvPr>
        </p:nvSpPr>
        <p:spPr>
          <a:xfrm>
            <a:off x="695325" y="1449401"/>
            <a:ext cx="5773800" cy="2004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/>
          </a:bodyPr>
          <a:lstStyle/>
          <a:p>
            <a:pPr>
              <a:buSzPts val="4667"/>
            </a:pPr>
            <a:r>
              <a:rPr lang="en-US" b="0" i="0" dirty="0" err="1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OpenEM</a:t>
            </a:r>
            <a:r>
              <a:rPr lang="en-US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: FAIR data practices for electron microscopy</a:t>
            </a:r>
            <a:endParaRPr dirty="0"/>
          </a:p>
        </p:txBody>
      </p:sp>
      <p:sp>
        <p:nvSpPr>
          <p:cNvPr id="485" name="Google Shape;485;p2"/>
          <p:cNvSpPr txBox="1">
            <a:spLocks noGrp="1"/>
          </p:cNvSpPr>
          <p:nvPr>
            <p:ph type="subTitle" idx="1"/>
          </p:nvPr>
        </p:nvSpPr>
        <p:spPr>
          <a:xfrm>
            <a:off x="695326" y="3789040"/>
            <a:ext cx="5292725" cy="10801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Advancing Open Research Data (ORD) Practices:  collaboration and innovation in the ETH Domain</a:t>
            </a:r>
          </a:p>
        </p:txBody>
      </p:sp>
      <p:sp>
        <p:nvSpPr>
          <p:cNvPr id="486" name="Google Shape;486;p2"/>
          <p:cNvSpPr txBox="1">
            <a:spLocks noGrp="1"/>
          </p:cNvSpPr>
          <p:nvPr>
            <p:ph type="body" idx="2"/>
          </p:nvPr>
        </p:nvSpPr>
        <p:spPr>
          <a:xfrm>
            <a:off x="695326" y="5408613"/>
            <a:ext cx="5292725" cy="9727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rmAutofit/>
          </a:bodyPr>
          <a:lstStyle/>
          <a:p>
            <a:pPr marL="0" indent="0"/>
            <a:r>
              <a:rPr lang="en-US" u="sng" dirty="0"/>
              <a:t>Spencer Bliven</a:t>
            </a:r>
            <a:r>
              <a:rPr lang="en-US" dirty="0"/>
              <a:t>, Henning Stahlberg, Robbie Loewith</a:t>
            </a:r>
            <a:endParaRPr dirty="0"/>
          </a:p>
          <a:p>
            <a:pPr marL="0" indent="0"/>
            <a:r>
              <a:rPr lang="en-US" dirty="0"/>
              <a:t>Bern, 2025-06-12</a:t>
            </a:r>
            <a:endParaRPr dirty="0"/>
          </a:p>
        </p:txBody>
      </p:sp>
      <p:pic>
        <p:nvPicPr>
          <p:cNvPr id="487" name="Google Shape;48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9950" y="1615344"/>
            <a:ext cx="1217292" cy="34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" descr="Shap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9949" y="3730806"/>
            <a:ext cx="1925739" cy="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" descr="299 - Electron Microscopy Cente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09949" y="3003814"/>
            <a:ext cx="1925739" cy="56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" descr="A picture containing email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38875" y="3297689"/>
            <a:ext cx="1552831" cy="46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2" descr="A picture containing 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38875" y="1609986"/>
            <a:ext cx="1925739" cy="66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" descr="Shape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38875" y="2474675"/>
            <a:ext cx="1925739" cy="62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" descr="A picture containing logo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638875" y="3906104"/>
            <a:ext cx="1031315" cy="7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209950" y="2125249"/>
            <a:ext cx="1740748" cy="7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" descr="A blue circle with black 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09950" y="4355301"/>
            <a:ext cx="1217292" cy="53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0FDFD-A00B-CF3C-A46F-417E30C46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.jpg" descr="1.jpg">
            <a:extLst>
              <a:ext uri="{FF2B5EF4-FFF2-40B4-BE49-F238E27FC236}">
                <a16:creationId xmlns:a16="http://schemas.microsoft.com/office/drawing/2014/main" id="{AD6FECF1-59B3-E405-E714-5937D7E59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" y="1287313"/>
            <a:ext cx="11984660" cy="49573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0B0BDE-0C4A-4F0C-4AB4-3FA2FA1FF648}"/>
              </a:ext>
            </a:extLst>
          </p:cNvPr>
          <p:cNvSpPr/>
          <p:nvPr/>
        </p:nvSpPr>
        <p:spPr>
          <a:xfrm>
            <a:off x="10591800" y="1756153"/>
            <a:ext cx="1327486" cy="131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A829A0D-FA91-6757-89AD-3F19A2EB3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OpenEM</a:t>
            </a:r>
            <a:r>
              <a:rPr lang="en-US" dirty="0"/>
              <a:t>: Overview</a:t>
            </a:r>
          </a:p>
        </p:txBody>
      </p:sp>
      <p:sp>
        <p:nvSpPr>
          <p:cNvPr id="43" name="Electron Microscopy">
            <a:extLst>
              <a:ext uri="{FF2B5EF4-FFF2-40B4-BE49-F238E27FC236}">
                <a16:creationId xmlns:a16="http://schemas.microsoft.com/office/drawing/2014/main" id="{6BECCF34-496A-C41C-97E1-F1CCBF100E5D}"/>
              </a:ext>
            </a:extLst>
          </p:cNvPr>
          <p:cNvSpPr txBox="1"/>
          <p:nvPr/>
        </p:nvSpPr>
        <p:spPr>
          <a:xfrm>
            <a:off x="332884" y="3644163"/>
            <a:ext cx="1459246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 b="0"/>
            </a:lvl1pPr>
          </a:lstStyle>
          <a:p>
            <a:r>
              <a:rPr sz="1250"/>
              <a:t>Electron Microscopy</a:t>
            </a:r>
          </a:p>
        </p:txBody>
      </p:sp>
      <p:pic>
        <p:nvPicPr>
          <p:cNvPr id="44" name="Screenshot 2020-09-03 at 10.25.48.png" descr="Screenshot 2020-09-03 at 10.25.48.png">
            <a:extLst>
              <a:ext uri="{FF2B5EF4-FFF2-40B4-BE49-F238E27FC236}">
                <a16:creationId xmlns:a16="http://schemas.microsoft.com/office/drawing/2014/main" id="{9E3FC857-C726-A446-CF2B-1EBA59599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6" t="2067" r="5895" b="2497"/>
          <a:stretch>
            <a:fillRect/>
          </a:stretch>
        </p:blipFill>
        <p:spPr>
          <a:xfrm>
            <a:off x="622827" y="3934724"/>
            <a:ext cx="932687" cy="155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9569" y="0"/>
                </a:moveTo>
                <a:lnTo>
                  <a:pt x="9004" y="69"/>
                </a:lnTo>
                <a:cubicBezTo>
                  <a:pt x="8587" y="121"/>
                  <a:pt x="8160" y="233"/>
                  <a:pt x="7347" y="500"/>
                </a:cubicBezTo>
                <a:cubicBezTo>
                  <a:pt x="6743" y="698"/>
                  <a:pt x="6195" y="881"/>
                  <a:pt x="6130" y="905"/>
                </a:cubicBezTo>
                <a:cubicBezTo>
                  <a:pt x="6065" y="929"/>
                  <a:pt x="5817" y="1007"/>
                  <a:pt x="5579" y="1079"/>
                </a:cubicBezTo>
                <a:cubicBezTo>
                  <a:pt x="5341" y="1152"/>
                  <a:pt x="4988" y="1274"/>
                  <a:pt x="4794" y="1350"/>
                </a:cubicBezTo>
                <a:cubicBezTo>
                  <a:pt x="4300" y="1542"/>
                  <a:pt x="3867" y="1690"/>
                  <a:pt x="3471" y="1800"/>
                </a:cubicBezTo>
                <a:cubicBezTo>
                  <a:pt x="3285" y="1852"/>
                  <a:pt x="3022" y="1944"/>
                  <a:pt x="2883" y="2007"/>
                </a:cubicBezTo>
                <a:cubicBezTo>
                  <a:pt x="2745" y="2069"/>
                  <a:pt x="2541" y="2134"/>
                  <a:pt x="2433" y="2153"/>
                </a:cubicBezTo>
                <a:cubicBezTo>
                  <a:pt x="2325" y="2172"/>
                  <a:pt x="2151" y="2223"/>
                  <a:pt x="2043" y="2266"/>
                </a:cubicBezTo>
                <a:cubicBezTo>
                  <a:pt x="1935" y="2309"/>
                  <a:pt x="1493" y="2451"/>
                  <a:pt x="1060" y="2581"/>
                </a:cubicBezTo>
                <a:lnTo>
                  <a:pt x="275" y="2816"/>
                </a:lnTo>
                <a:lnTo>
                  <a:pt x="225" y="3950"/>
                </a:lnTo>
                <a:cubicBezTo>
                  <a:pt x="198" y="4574"/>
                  <a:pt x="171" y="6737"/>
                  <a:pt x="165" y="8756"/>
                </a:cubicBezTo>
                <a:cubicBezTo>
                  <a:pt x="157" y="11088"/>
                  <a:pt x="122" y="12437"/>
                  <a:pt x="73" y="12455"/>
                </a:cubicBezTo>
                <a:cubicBezTo>
                  <a:pt x="24" y="12473"/>
                  <a:pt x="0" y="12607"/>
                  <a:pt x="0" y="12739"/>
                </a:cubicBezTo>
                <a:cubicBezTo>
                  <a:pt x="-1" y="12871"/>
                  <a:pt x="24" y="13002"/>
                  <a:pt x="73" y="13021"/>
                </a:cubicBezTo>
                <a:cubicBezTo>
                  <a:pt x="119" y="13038"/>
                  <a:pt x="145" y="14185"/>
                  <a:pt x="146" y="15983"/>
                </a:cubicBezTo>
                <a:cubicBezTo>
                  <a:pt x="148" y="18741"/>
                  <a:pt x="157" y="18919"/>
                  <a:pt x="289" y="18978"/>
                </a:cubicBezTo>
                <a:cubicBezTo>
                  <a:pt x="366" y="19012"/>
                  <a:pt x="998" y="19214"/>
                  <a:pt x="1689" y="19428"/>
                </a:cubicBezTo>
                <a:cubicBezTo>
                  <a:pt x="2381" y="19641"/>
                  <a:pt x="3405" y="19961"/>
                  <a:pt x="3967" y="20137"/>
                </a:cubicBezTo>
                <a:cubicBezTo>
                  <a:pt x="6334" y="20877"/>
                  <a:pt x="6993" y="21073"/>
                  <a:pt x="6993" y="21045"/>
                </a:cubicBezTo>
                <a:cubicBezTo>
                  <a:pt x="6993" y="21029"/>
                  <a:pt x="7055" y="21049"/>
                  <a:pt x="7131" y="21089"/>
                </a:cubicBezTo>
                <a:cubicBezTo>
                  <a:pt x="7361" y="21212"/>
                  <a:pt x="8509" y="21524"/>
                  <a:pt x="8697" y="21514"/>
                </a:cubicBezTo>
                <a:cubicBezTo>
                  <a:pt x="8794" y="21510"/>
                  <a:pt x="8894" y="21526"/>
                  <a:pt x="8922" y="21553"/>
                </a:cubicBezTo>
                <a:cubicBezTo>
                  <a:pt x="8954" y="21584"/>
                  <a:pt x="9025" y="21600"/>
                  <a:pt x="9151" y="21600"/>
                </a:cubicBezTo>
                <a:cubicBezTo>
                  <a:pt x="9530" y="21600"/>
                  <a:pt x="10392" y="21453"/>
                  <a:pt x="12058" y="21111"/>
                </a:cubicBezTo>
                <a:cubicBezTo>
                  <a:pt x="13316" y="20853"/>
                  <a:pt x="14589" y="20591"/>
                  <a:pt x="14891" y="20529"/>
                </a:cubicBezTo>
                <a:cubicBezTo>
                  <a:pt x="15194" y="20467"/>
                  <a:pt x="15512" y="20400"/>
                  <a:pt x="15599" y="20377"/>
                </a:cubicBezTo>
                <a:cubicBezTo>
                  <a:pt x="15907" y="20296"/>
                  <a:pt x="16616" y="20166"/>
                  <a:pt x="16737" y="20167"/>
                </a:cubicBezTo>
                <a:cubicBezTo>
                  <a:pt x="16805" y="20168"/>
                  <a:pt x="16897" y="20148"/>
                  <a:pt x="16944" y="20126"/>
                </a:cubicBezTo>
                <a:cubicBezTo>
                  <a:pt x="17026" y="20087"/>
                  <a:pt x="18691" y="19722"/>
                  <a:pt x="18942" y="19687"/>
                </a:cubicBezTo>
                <a:cubicBezTo>
                  <a:pt x="19006" y="19678"/>
                  <a:pt x="19290" y="19618"/>
                  <a:pt x="19571" y="19555"/>
                </a:cubicBezTo>
                <a:cubicBezTo>
                  <a:pt x="20194" y="19413"/>
                  <a:pt x="20838" y="19277"/>
                  <a:pt x="20944" y="19265"/>
                </a:cubicBezTo>
                <a:cubicBezTo>
                  <a:pt x="20987" y="19260"/>
                  <a:pt x="21061" y="19244"/>
                  <a:pt x="21104" y="19229"/>
                </a:cubicBezTo>
                <a:cubicBezTo>
                  <a:pt x="21148" y="19214"/>
                  <a:pt x="21278" y="19187"/>
                  <a:pt x="21394" y="19171"/>
                </a:cubicBezTo>
                <a:cubicBezTo>
                  <a:pt x="21558" y="19147"/>
                  <a:pt x="21599" y="19118"/>
                  <a:pt x="21577" y="19036"/>
                </a:cubicBezTo>
                <a:cubicBezTo>
                  <a:pt x="21562" y="18977"/>
                  <a:pt x="21525" y="16654"/>
                  <a:pt x="21495" y="13874"/>
                </a:cubicBezTo>
                <a:cubicBezTo>
                  <a:pt x="21387" y="3954"/>
                  <a:pt x="21363" y="2673"/>
                  <a:pt x="21311" y="2647"/>
                </a:cubicBezTo>
                <a:cubicBezTo>
                  <a:pt x="21240" y="2612"/>
                  <a:pt x="20466" y="2435"/>
                  <a:pt x="20080" y="2366"/>
                </a:cubicBezTo>
                <a:cubicBezTo>
                  <a:pt x="19908" y="2335"/>
                  <a:pt x="19692" y="2283"/>
                  <a:pt x="19603" y="2250"/>
                </a:cubicBezTo>
                <a:cubicBezTo>
                  <a:pt x="19514" y="2216"/>
                  <a:pt x="19320" y="2166"/>
                  <a:pt x="19171" y="2139"/>
                </a:cubicBezTo>
                <a:cubicBezTo>
                  <a:pt x="19023" y="2113"/>
                  <a:pt x="18458" y="1993"/>
                  <a:pt x="17918" y="1872"/>
                </a:cubicBezTo>
                <a:cubicBezTo>
                  <a:pt x="17377" y="1750"/>
                  <a:pt x="16637" y="1589"/>
                  <a:pt x="16269" y="1513"/>
                </a:cubicBezTo>
                <a:cubicBezTo>
                  <a:pt x="15902" y="1437"/>
                  <a:pt x="15451" y="1332"/>
                  <a:pt x="15268" y="1281"/>
                </a:cubicBezTo>
                <a:cubicBezTo>
                  <a:pt x="15085" y="1229"/>
                  <a:pt x="14878" y="1187"/>
                  <a:pt x="14809" y="1187"/>
                </a:cubicBezTo>
                <a:cubicBezTo>
                  <a:pt x="14739" y="1187"/>
                  <a:pt x="14568" y="1156"/>
                  <a:pt x="14432" y="1118"/>
                </a:cubicBezTo>
                <a:cubicBezTo>
                  <a:pt x="14296" y="1080"/>
                  <a:pt x="13790" y="962"/>
                  <a:pt x="13307" y="858"/>
                </a:cubicBezTo>
                <a:cubicBezTo>
                  <a:pt x="12824" y="755"/>
                  <a:pt x="12367" y="653"/>
                  <a:pt x="12288" y="629"/>
                </a:cubicBezTo>
                <a:cubicBezTo>
                  <a:pt x="12209" y="606"/>
                  <a:pt x="11932" y="542"/>
                  <a:pt x="11672" y="489"/>
                </a:cubicBezTo>
                <a:cubicBezTo>
                  <a:pt x="10793" y="306"/>
                  <a:pt x="10647" y="275"/>
                  <a:pt x="10107" y="138"/>
                </a:cubicBezTo>
                <a:lnTo>
                  <a:pt x="95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" name="Researcher">
            <a:extLst>
              <a:ext uri="{FF2B5EF4-FFF2-40B4-BE49-F238E27FC236}">
                <a16:creationId xmlns:a16="http://schemas.microsoft.com/office/drawing/2014/main" id="{AC7E9A8B-9CF1-05E5-B902-E573ECE82967}"/>
              </a:ext>
            </a:extLst>
          </p:cNvPr>
          <p:cNvSpPr txBox="1"/>
          <p:nvPr/>
        </p:nvSpPr>
        <p:spPr>
          <a:xfrm>
            <a:off x="260405" y="1933055"/>
            <a:ext cx="1195264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500" b="0"/>
            </a:lvl1pPr>
          </a:lstStyle>
          <a:p>
            <a:r>
              <a:rPr sz="1250"/>
              <a:t>Researcher           </a:t>
            </a:r>
          </a:p>
        </p:txBody>
      </p:sp>
      <p:pic>
        <p:nvPicPr>
          <p:cNvPr id="47" name="2.jpg" descr="2.jpg">
            <a:extLst>
              <a:ext uri="{FF2B5EF4-FFF2-40B4-BE49-F238E27FC236}">
                <a16:creationId xmlns:a16="http://schemas.microsoft.com/office/drawing/2014/main" id="{41A56D69-193B-85C0-DCE8-F9ECC77B3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17" y="5092338"/>
            <a:ext cx="667401" cy="66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6.jpg" descr="6.jpg">
            <a:extLst>
              <a:ext uri="{FF2B5EF4-FFF2-40B4-BE49-F238E27FC236}">
                <a16:creationId xmlns:a16="http://schemas.microsoft.com/office/drawing/2014/main" id="{62848758-A554-0198-E426-C61D33E23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483" y="3042632"/>
            <a:ext cx="890550" cy="75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4.jpg" descr="4.jpg">
            <a:extLst>
              <a:ext uri="{FF2B5EF4-FFF2-40B4-BE49-F238E27FC236}">
                <a16:creationId xmlns:a16="http://schemas.microsoft.com/office/drawing/2014/main" id="{B61EEE7A-20DA-FD59-C948-70008E172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643" y="3124389"/>
            <a:ext cx="721081" cy="5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3.jpg" descr="3.jpg">
            <a:extLst>
              <a:ext uri="{FF2B5EF4-FFF2-40B4-BE49-F238E27FC236}">
                <a16:creationId xmlns:a16="http://schemas.microsoft.com/office/drawing/2014/main" id="{D49A8095-9CAE-7241-B5C1-6D4D43905E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434" y="3681525"/>
            <a:ext cx="599067" cy="5948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torage of Raw Data">
            <a:extLst>
              <a:ext uri="{FF2B5EF4-FFF2-40B4-BE49-F238E27FC236}">
                <a16:creationId xmlns:a16="http://schemas.microsoft.com/office/drawing/2014/main" id="{CE35A69C-29C6-50C7-2853-DB7F64CFE870}"/>
              </a:ext>
            </a:extLst>
          </p:cNvPr>
          <p:cNvSpPr txBox="1"/>
          <p:nvPr/>
        </p:nvSpPr>
        <p:spPr>
          <a:xfrm>
            <a:off x="2515819" y="5739972"/>
            <a:ext cx="743537" cy="436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Storage of</a:t>
            </a:r>
            <a:br>
              <a:rPr sz="1250" dirty="0"/>
            </a:br>
            <a:r>
              <a:rPr sz="1250" dirty="0"/>
              <a:t>Raw Data</a:t>
            </a:r>
          </a:p>
        </p:txBody>
      </p:sp>
      <p:sp>
        <p:nvSpPr>
          <p:cNvPr id="52" name="Ingestor-UI…">
            <a:extLst>
              <a:ext uri="{FF2B5EF4-FFF2-40B4-BE49-F238E27FC236}">
                <a16:creationId xmlns:a16="http://schemas.microsoft.com/office/drawing/2014/main" id="{6277FD0A-ED89-D888-0004-D17EA80C4F38}"/>
              </a:ext>
            </a:extLst>
          </p:cNvPr>
          <p:cNvSpPr txBox="1"/>
          <p:nvPr/>
        </p:nvSpPr>
        <p:spPr>
          <a:xfrm>
            <a:off x="2529216" y="2449678"/>
            <a:ext cx="86062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Ingestor-UI</a:t>
            </a:r>
          </a:p>
          <a:p>
            <a:pPr algn="l">
              <a:defRPr sz="2500" b="0"/>
            </a:pPr>
            <a:r>
              <a:rPr sz="1250" dirty="0"/>
              <a:t>for upload</a:t>
            </a:r>
            <a:br>
              <a:rPr sz="1250" dirty="0"/>
            </a:br>
            <a:r>
              <a:rPr sz="1250" dirty="0"/>
              <a:t>selection </a:t>
            </a:r>
          </a:p>
        </p:txBody>
      </p:sp>
      <p:sp>
        <p:nvSpPr>
          <p:cNvPr id="53" name="(Automatic) Metadata Extractor">
            <a:extLst>
              <a:ext uri="{FF2B5EF4-FFF2-40B4-BE49-F238E27FC236}">
                <a16:creationId xmlns:a16="http://schemas.microsoft.com/office/drawing/2014/main" id="{48445C9C-8125-8C50-E8E6-0F910904FD68}"/>
              </a:ext>
            </a:extLst>
          </p:cNvPr>
          <p:cNvSpPr txBox="1"/>
          <p:nvPr/>
        </p:nvSpPr>
        <p:spPr>
          <a:xfrm>
            <a:off x="3870079" y="4223282"/>
            <a:ext cx="890550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/>
              <a:t>(Automatic) </a:t>
            </a:r>
            <a:r>
              <a:rPr sz="125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Metadata Extractor</a:t>
            </a:r>
          </a:p>
        </p:txBody>
      </p:sp>
      <p:sp>
        <p:nvSpPr>
          <p:cNvPr id="54" name="Ingestor-Backend…">
            <a:extLst>
              <a:ext uri="{FF2B5EF4-FFF2-40B4-BE49-F238E27FC236}">
                <a16:creationId xmlns:a16="http://schemas.microsoft.com/office/drawing/2014/main" id="{BA875392-C693-5D6A-61A9-DAB42E54047A}"/>
              </a:ext>
            </a:extLst>
          </p:cNvPr>
          <p:cNvSpPr txBox="1"/>
          <p:nvPr/>
        </p:nvSpPr>
        <p:spPr>
          <a:xfrm>
            <a:off x="4797140" y="2690781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Prepare and create</a:t>
            </a:r>
            <a:br>
              <a:rPr sz="1250" dirty="0"/>
            </a:br>
            <a:r>
              <a:rPr sz="1250" dirty="0"/>
              <a:t>Dataset</a:t>
            </a:r>
          </a:p>
        </p:txBody>
      </p:sp>
      <p:sp>
        <p:nvSpPr>
          <p:cNvPr id="55" name="Ingestor-Backend…">
            <a:extLst>
              <a:ext uri="{FF2B5EF4-FFF2-40B4-BE49-F238E27FC236}">
                <a16:creationId xmlns:a16="http://schemas.microsoft.com/office/drawing/2014/main" id="{E0D64DD1-0691-C6D9-AEAA-65B8A95A46F9}"/>
              </a:ext>
            </a:extLst>
          </p:cNvPr>
          <p:cNvSpPr txBox="1"/>
          <p:nvPr/>
        </p:nvSpPr>
        <p:spPr>
          <a:xfrm>
            <a:off x="5956341" y="1685709"/>
            <a:ext cx="151257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Data transfer via Globus/S3</a:t>
            </a:r>
          </a:p>
        </p:txBody>
      </p:sp>
      <p:sp>
        <p:nvSpPr>
          <p:cNvPr id="57" name="Cataloging and  archiving">
            <a:extLst>
              <a:ext uri="{FF2B5EF4-FFF2-40B4-BE49-F238E27FC236}">
                <a16:creationId xmlns:a16="http://schemas.microsoft.com/office/drawing/2014/main" id="{3BC4F2C6-7A69-7EC8-26E3-B3D898AFFF62}"/>
              </a:ext>
            </a:extLst>
          </p:cNvPr>
          <p:cNvSpPr txBox="1"/>
          <p:nvPr/>
        </p:nvSpPr>
        <p:spPr>
          <a:xfrm>
            <a:off x="8197110" y="1912803"/>
            <a:ext cx="111844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Cataloging and </a:t>
            </a:r>
            <a:br>
              <a:rPr sz="1250" dirty="0"/>
            </a:br>
            <a:r>
              <a:rPr sz="1250" dirty="0"/>
              <a:t>archiving</a:t>
            </a:r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62BF8752-2CDC-4FAA-4D4D-5DE7D5C006CE}"/>
              </a:ext>
            </a:extLst>
          </p:cNvPr>
          <p:cNvSpPr/>
          <p:nvPr/>
        </p:nvSpPr>
        <p:spPr>
          <a:xfrm>
            <a:off x="1603466" y="5015865"/>
            <a:ext cx="869660" cy="3656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E536E34C-12F3-F319-8151-83C324E7363F}"/>
              </a:ext>
            </a:extLst>
          </p:cNvPr>
          <p:cNvSpPr/>
          <p:nvPr/>
        </p:nvSpPr>
        <p:spPr>
          <a:xfrm flipV="1">
            <a:off x="1604016" y="3827448"/>
            <a:ext cx="936745" cy="5046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6696F72B-183C-6993-C2E7-66DD94EFCB69}"/>
              </a:ext>
            </a:extLst>
          </p:cNvPr>
          <p:cNvSpPr/>
          <p:nvPr/>
        </p:nvSpPr>
        <p:spPr>
          <a:xfrm flipV="1">
            <a:off x="6244291" y="2824508"/>
            <a:ext cx="552593" cy="2890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1" name="Line">
            <a:extLst>
              <a:ext uri="{FF2B5EF4-FFF2-40B4-BE49-F238E27FC236}">
                <a16:creationId xmlns:a16="http://schemas.microsoft.com/office/drawing/2014/main" id="{0A62E3DF-2327-5D49-64A1-44B1EC72F85F}"/>
              </a:ext>
            </a:extLst>
          </p:cNvPr>
          <p:cNvSpPr/>
          <p:nvPr/>
        </p:nvSpPr>
        <p:spPr>
          <a:xfrm>
            <a:off x="7674760" y="2618046"/>
            <a:ext cx="7210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2" name="Line">
            <a:extLst>
              <a:ext uri="{FF2B5EF4-FFF2-40B4-BE49-F238E27FC236}">
                <a16:creationId xmlns:a16="http://schemas.microsoft.com/office/drawing/2014/main" id="{4E9162BE-F4B8-0910-6023-84AC3B98724F}"/>
              </a:ext>
            </a:extLst>
          </p:cNvPr>
          <p:cNvSpPr/>
          <p:nvPr/>
        </p:nvSpPr>
        <p:spPr>
          <a:xfrm flipV="1">
            <a:off x="3715244" y="2922007"/>
            <a:ext cx="4645433" cy="25654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48824D9C-CC3A-BC3F-931A-01DCC108A062}"/>
              </a:ext>
            </a:extLst>
          </p:cNvPr>
          <p:cNvSpPr/>
          <p:nvPr/>
        </p:nvSpPr>
        <p:spPr>
          <a:xfrm>
            <a:off x="3325102" y="3743688"/>
            <a:ext cx="516155" cy="2861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FBFA6E4E-EE1D-50D3-DEA8-F67D0B485EDB}"/>
              </a:ext>
            </a:extLst>
          </p:cNvPr>
          <p:cNvSpPr/>
          <p:nvPr/>
        </p:nvSpPr>
        <p:spPr>
          <a:xfrm flipV="1">
            <a:off x="4536413" y="3589894"/>
            <a:ext cx="812173" cy="4211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65" name="Group">
            <a:extLst>
              <a:ext uri="{FF2B5EF4-FFF2-40B4-BE49-F238E27FC236}">
                <a16:creationId xmlns:a16="http://schemas.microsoft.com/office/drawing/2014/main" id="{D5D21946-FA22-514D-8394-EB728B8C68B3}"/>
              </a:ext>
            </a:extLst>
          </p:cNvPr>
          <p:cNvGrpSpPr/>
          <p:nvPr/>
        </p:nvGrpSpPr>
        <p:grpSpPr>
          <a:xfrm>
            <a:off x="3823880" y="3661471"/>
            <a:ext cx="936749" cy="1190842"/>
            <a:chOff x="0" y="0"/>
            <a:chExt cx="1873496" cy="2381683"/>
          </a:xfrm>
        </p:grpSpPr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54CBEA5B-99C3-2D89-EB3E-653CD28F7CA2}"/>
                </a:ext>
              </a:extLst>
            </p:cNvPr>
            <p:cNvSpPr/>
            <p:nvPr/>
          </p:nvSpPr>
          <p:spPr>
            <a:xfrm>
              <a:off x="0" y="0"/>
              <a:ext cx="1865372" cy="2336219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7" name="3.jpg" descr="3.jpg">
              <a:extLst>
                <a:ext uri="{FF2B5EF4-FFF2-40B4-BE49-F238E27FC236}">
                  <a16:creationId xmlns:a16="http://schemas.microsoft.com/office/drawing/2014/main" id="{CCDF3C63-2A2A-EB22-6E8A-2714BBB8D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108" y="41416"/>
              <a:ext cx="1198132" cy="118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(Automatic) Metadata Extractor">
              <a:extLst>
                <a:ext uri="{FF2B5EF4-FFF2-40B4-BE49-F238E27FC236}">
                  <a16:creationId xmlns:a16="http://schemas.microsoft.com/office/drawing/2014/main" id="{F14FAC6B-8F31-EAE3-9DE4-F0E129CA1A2E}"/>
                </a:ext>
              </a:extLst>
            </p:cNvPr>
            <p:cNvSpPr txBox="1"/>
            <p:nvPr/>
          </p:nvSpPr>
          <p:spPr>
            <a:xfrm>
              <a:off x="92396" y="1124930"/>
              <a:ext cx="1781100" cy="1256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defRPr sz="2500" b="0"/>
              </a:pPr>
              <a:r>
                <a:rPr sz="1250"/>
                <a:t>(Automatic) </a:t>
              </a:r>
              <a:r>
                <a:rPr sz="1250" b="1"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Metadata Extractor</a:t>
              </a:r>
            </a:p>
          </p:txBody>
        </p:sp>
      </p:grpSp>
      <p:pic>
        <p:nvPicPr>
          <p:cNvPr id="70" name="8.jpg" descr="8.jpg">
            <a:extLst>
              <a:ext uri="{FF2B5EF4-FFF2-40B4-BE49-F238E27FC236}">
                <a16:creationId xmlns:a16="http://schemas.microsoft.com/office/drawing/2014/main" id="{DDBF3F1B-48EC-0630-4FA6-A59ACE462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967" y="3232615"/>
            <a:ext cx="1092422" cy="10667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Line">
            <a:extLst>
              <a:ext uri="{FF2B5EF4-FFF2-40B4-BE49-F238E27FC236}">
                <a16:creationId xmlns:a16="http://schemas.microsoft.com/office/drawing/2014/main" id="{E632EE9D-A2F0-FCEC-4ED5-15FBAD73815E}"/>
              </a:ext>
            </a:extLst>
          </p:cNvPr>
          <p:cNvSpPr/>
          <p:nvPr/>
        </p:nvSpPr>
        <p:spPr>
          <a:xfrm>
            <a:off x="8885680" y="3070068"/>
            <a:ext cx="242176" cy="47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12DB6D7-8565-EDBD-05E0-8092BCD913D1}"/>
              </a:ext>
            </a:extLst>
          </p:cNvPr>
          <p:cNvSpPr txBox="1"/>
          <p:nvPr/>
        </p:nvSpPr>
        <p:spPr>
          <a:xfrm>
            <a:off x="8058062" y="1341642"/>
            <a:ext cx="20765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Catalog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247531-C273-521A-0F13-CF432ABE5468}"/>
              </a:ext>
            </a:extLst>
          </p:cNvPr>
          <p:cNvSpPr txBox="1"/>
          <p:nvPr/>
        </p:nvSpPr>
        <p:spPr>
          <a:xfrm>
            <a:off x="10344600" y="1341642"/>
            <a:ext cx="168854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Publishing</a:t>
            </a:r>
          </a:p>
        </p:txBody>
      </p:sp>
      <p:sp>
        <p:nvSpPr>
          <p:cNvPr id="3" name="Storage of Raw Data">
            <a:extLst>
              <a:ext uri="{FF2B5EF4-FFF2-40B4-BE49-F238E27FC236}">
                <a16:creationId xmlns:a16="http://schemas.microsoft.com/office/drawing/2014/main" id="{FC34BF1D-9E98-66C1-A697-7B33A68A6DF7}"/>
              </a:ext>
            </a:extLst>
          </p:cNvPr>
          <p:cNvSpPr txBox="1"/>
          <p:nvPr/>
        </p:nvSpPr>
        <p:spPr>
          <a:xfrm>
            <a:off x="3607983" y="5562600"/>
            <a:ext cx="1695062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lang="en-US" sz="1250" dirty="0"/>
              <a:t>CSCS Petabyte Archive</a:t>
            </a:r>
          </a:p>
          <a:p>
            <a:pPr algn="l">
              <a:defRPr sz="2500" b="0"/>
            </a:pPr>
            <a:endParaRPr lang="en-US" sz="1250" dirty="0"/>
          </a:p>
          <a:p>
            <a:pPr algn="l">
              <a:defRPr sz="2500" b="0"/>
            </a:pPr>
            <a:r>
              <a:rPr lang="en-US" sz="1250" dirty="0"/>
              <a:t>ETHZ Long Term Storage</a:t>
            </a:r>
            <a:endParaRPr sz="125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F4FE5695-7C44-ACD4-4BA7-F642A3816105}"/>
              </a:ext>
            </a:extLst>
          </p:cNvPr>
          <p:cNvSpPr/>
          <p:nvPr/>
        </p:nvSpPr>
        <p:spPr>
          <a:xfrm>
            <a:off x="3351720" y="5668944"/>
            <a:ext cx="186182" cy="40287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gestor-Backend…">
            <a:extLst>
              <a:ext uri="{FF2B5EF4-FFF2-40B4-BE49-F238E27FC236}">
                <a16:creationId xmlns:a16="http://schemas.microsoft.com/office/drawing/2014/main" id="{DCE0C96C-6E02-F403-0963-9CBAC5C9AAD2}"/>
              </a:ext>
            </a:extLst>
          </p:cNvPr>
          <p:cNvSpPr txBox="1"/>
          <p:nvPr/>
        </p:nvSpPr>
        <p:spPr>
          <a:xfrm>
            <a:off x="10406715" y="3931337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Deposition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Export to EMPIAR, EMDB, or PDB</a:t>
            </a:r>
            <a:endParaRPr sz="1250" dirty="0"/>
          </a:p>
        </p:txBody>
      </p:sp>
      <p:pic>
        <p:nvPicPr>
          <p:cNvPr id="14" name="Graphic 13" descr="Delivery with solid fill">
            <a:extLst>
              <a:ext uri="{FF2B5EF4-FFF2-40B4-BE49-F238E27FC236}">
                <a16:creationId xmlns:a16="http://schemas.microsoft.com/office/drawing/2014/main" id="{90460084-D588-A487-6490-151861FD0A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9475" y="2218561"/>
            <a:ext cx="914400" cy="914400"/>
          </a:xfrm>
          <a:prstGeom prst="rect">
            <a:avLst/>
          </a:prstGeom>
        </p:spPr>
      </p:pic>
      <p:pic>
        <p:nvPicPr>
          <p:cNvPr id="16" name="Graphic 15" descr="Share with solid fill">
            <a:extLst>
              <a:ext uri="{FF2B5EF4-FFF2-40B4-BE49-F238E27FC236}">
                <a16:creationId xmlns:a16="http://schemas.microsoft.com/office/drawing/2014/main" id="{0DD7CAA0-933B-CD1A-322D-5857685012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1252" y="3066109"/>
            <a:ext cx="809582" cy="809582"/>
          </a:xfrm>
          <a:prstGeom prst="rect">
            <a:avLst/>
          </a:prstGeom>
        </p:spPr>
      </p:pic>
      <p:pic>
        <p:nvPicPr>
          <p:cNvPr id="18" name="Graphic 17" descr="Label with solid fill">
            <a:extLst>
              <a:ext uri="{FF2B5EF4-FFF2-40B4-BE49-F238E27FC236}">
                <a16:creationId xmlns:a16="http://schemas.microsoft.com/office/drawing/2014/main" id="{E3ACD80D-18EE-3276-18D7-31F87BF1A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75250" y="1926251"/>
            <a:ext cx="914400" cy="914400"/>
          </a:xfrm>
          <a:prstGeom prst="rect">
            <a:avLst/>
          </a:prstGeom>
        </p:spPr>
      </p:pic>
      <p:sp>
        <p:nvSpPr>
          <p:cNvPr id="20" name="Ingestor-Backend…">
            <a:extLst>
              <a:ext uri="{FF2B5EF4-FFF2-40B4-BE49-F238E27FC236}">
                <a16:creationId xmlns:a16="http://schemas.microsoft.com/office/drawing/2014/main" id="{9EF8FA3C-05B8-D08F-785C-6550A4BD6ECA}"/>
              </a:ext>
            </a:extLst>
          </p:cNvPr>
          <p:cNvSpPr txBox="1"/>
          <p:nvPr/>
        </p:nvSpPr>
        <p:spPr>
          <a:xfrm>
            <a:off x="10449757" y="2696944"/>
            <a:ext cx="151257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DOI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Publish in SciCat</a:t>
            </a:r>
            <a:endParaRPr sz="1250"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76E7DCB0-5A5F-0FC0-88CD-FA2BC810EDBF}"/>
              </a:ext>
            </a:extLst>
          </p:cNvPr>
          <p:cNvSpPr/>
          <p:nvPr/>
        </p:nvSpPr>
        <p:spPr>
          <a:xfrm>
            <a:off x="9392864" y="2618047"/>
            <a:ext cx="13639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78A26D55-AFA8-E5C5-CD82-447A60BB5C5F}"/>
              </a:ext>
            </a:extLst>
          </p:cNvPr>
          <p:cNvSpPr/>
          <p:nvPr/>
        </p:nvSpPr>
        <p:spPr>
          <a:xfrm>
            <a:off x="9392864" y="2743199"/>
            <a:ext cx="1363900" cy="8207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1B12F901-2BBB-159B-6A87-7B7040359DF8}"/>
              </a:ext>
            </a:extLst>
          </p:cNvPr>
          <p:cNvSpPr/>
          <p:nvPr/>
        </p:nvSpPr>
        <p:spPr>
          <a:xfrm>
            <a:off x="2107608" y="1300480"/>
            <a:ext cx="5759866" cy="4944181"/>
          </a:xfrm>
          <a:prstGeom prst="roundRect">
            <a:avLst>
              <a:gd name="adj" fmla="val 2638"/>
            </a:avLst>
          </a:prstGeom>
          <a:ln w="38100">
            <a:solidFill>
              <a:schemeClr val="accent2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0728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99430-F68E-05B1-E84E-63DD31805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.jpg" descr="1.jpg">
            <a:extLst>
              <a:ext uri="{FF2B5EF4-FFF2-40B4-BE49-F238E27FC236}">
                <a16:creationId xmlns:a16="http://schemas.microsoft.com/office/drawing/2014/main" id="{2C185019-8928-3011-39FD-3EA7781D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" y="1287313"/>
            <a:ext cx="11984660" cy="49573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02CDD8-2B84-8C7A-B646-ED7FBB21F9C4}"/>
              </a:ext>
            </a:extLst>
          </p:cNvPr>
          <p:cNvSpPr/>
          <p:nvPr/>
        </p:nvSpPr>
        <p:spPr>
          <a:xfrm>
            <a:off x="10591800" y="1756153"/>
            <a:ext cx="1327486" cy="131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C280639-BB3F-9069-18AB-371FE354A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OpenEM</a:t>
            </a:r>
            <a:r>
              <a:rPr lang="en-US" dirty="0"/>
              <a:t>: Overview</a:t>
            </a:r>
          </a:p>
        </p:txBody>
      </p:sp>
      <p:sp>
        <p:nvSpPr>
          <p:cNvPr id="43" name="Electron Microscopy">
            <a:extLst>
              <a:ext uri="{FF2B5EF4-FFF2-40B4-BE49-F238E27FC236}">
                <a16:creationId xmlns:a16="http://schemas.microsoft.com/office/drawing/2014/main" id="{8FB93948-8163-3EEA-792E-9D213F7CC215}"/>
              </a:ext>
            </a:extLst>
          </p:cNvPr>
          <p:cNvSpPr txBox="1"/>
          <p:nvPr/>
        </p:nvSpPr>
        <p:spPr>
          <a:xfrm>
            <a:off x="332884" y="3644163"/>
            <a:ext cx="1459246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 b="0"/>
            </a:lvl1pPr>
          </a:lstStyle>
          <a:p>
            <a:r>
              <a:rPr sz="1250"/>
              <a:t>Electron Microscopy</a:t>
            </a:r>
          </a:p>
        </p:txBody>
      </p:sp>
      <p:pic>
        <p:nvPicPr>
          <p:cNvPr id="44" name="Screenshot 2020-09-03 at 10.25.48.png" descr="Screenshot 2020-09-03 at 10.25.48.png">
            <a:extLst>
              <a:ext uri="{FF2B5EF4-FFF2-40B4-BE49-F238E27FC236}">
                <a16:creationId xmlns:a16="http://schemas.microsoft.com/office/drawing/2014/main" id="{BB46D945-BC02-7889-63BB-2C454B82CF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6" t="2067" r="5895" b="2497"/>
          <a:stretch>
            <a:fillRect/>
          </a:stretch>
        </p:blipFill>
        <p:spPr>
          <a:xfrm>
            <a:off x="622827" y="3934724"/>
            <a:ext cx="932687" cy="155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9569" y="0"/>
                </a:moveTo>
                <a:lnTo>
                  <a:pt x="9004" y="69"/>
                </a:lnTo>
                <a:cubicBezTo>
                  <a:pt x="8587" y="121"/>
                  <a:pt x="8160" y="233"/>
                  <a:pt x="7347" y="500"/>
                </a:cubicBezTo>
                <a:cubicBezTo>
                  <a:pt x="6743" y="698"/>
                  <a:pt x="6195" y="881"/>
                  <a:pt x="6130" y="905"/>
                </a:cubicBezTo>
                <a:cubicBezTo>
                  <a:pt x="6065" y="929"/>
                  <a:pt x="5817" y="1007"/>
                  <a:pt x="5579" y="1079"/>
                </a:cubicBezTo>
                <a:cubicBezTo>
                  <a:pt x="5341" y="1152"/>
                  <a:pt x="4988" y="1274"/>
                  <a:pt x="4794" y="1350"/>
                </a:cubicBezTo>
                <a:cubicBezTo>
                  <a:pt x="4300" y="1542"/>
                  <a:pt x="3867" y="1690"/>
                  <a:pt x="3471" y="1800"/>
                </a:cubicBezTo>
                <a:cubicBezTo>
                  <a:pt x="3285" y="1852"/>
                  <a:pt x="3022" y="1944"/>
                  <a:pt x="2883" y="2007"/>
                </a:cubicBezTo>
                <a:cubicBezTo>
                  <a:pt x="2745" y="2069"/>
                  <a:pt x="2541" y="2134"/>
                  <a:pt x="2433" y="2153"/>
                </a:cubicBezTo>
                <a:cubicBezTo>
                  <a:pt x="2325" y="2172"/>
                  <a:pt x="2151" y="2223"/>
                  <a:pt x="2043" y="2266"/>
                </a:cubicBezTo>
                <a:cubicBezTo>
                  <a:pt x="1935" y="2309"/>
                  <a:pt x="1493" y="2451"/>
                  <a:pt x="1060" y="2581"/>
                </a:cubicBezTo>
                <a:lnTo>
                  <a:pt x="275" y="2816"/>
                </a:lnTo>
                <a:lnTo>
                  <a:pt x="225" y="3950"/>
                </a:lnTo>
                <a:cubicBezTo>
                  <a:pt x="198" y="4574"/>
                  <a:pt x="171" y="6737"/>
                  <a:pt x="165" y="8756"/>
                </a:cubicBezTo>
                <a:cubicBezTo>
                  <a:pt x="157" y="11088"/>
                  <a:pt x="122" y="12437"/>
                  <a:pt x="73" y="12455"/>
                </a:cubicBezTo>
                <a:cubicBezTo>
                  <a:pt x="24" y="12473"/>
                  <a:pt x="0" y="12607"/>
                  <a:pt x="0" y="12739"/>
                </a:cubicBezTo>
                <a:cubicBezTo>
                  <a:pt x="-1" y="12871"/>
                  <a:pt x="24" y="13002"/>
                  <a:pt x="73" y="13021"/>
                </a:cubicBezTo>
                <a:cubicBezTo>
                  <a:pt x="119" y="13038"/>
                  <a:pt x="145" y="14185"/>
                  <a:pt x="146" y="15983"/>
                </a:cubicBezTo>
                <a:cubicBezTo>
                  <a:pt x="148" y="18741"/>
                  <a:pt x="157" y="18919"/>
                  <a:pt x="289" y="18978"/>
                </a:cubicBezTo>
                <a:cubicBezTo>
                  <a:pt x="366" y="19012"/>
                  <a:pt x="998" y="19214"/>
                  <a:pt x="1689" y="19428"/>
                </a:cubicBezTo>
                <a:cubicBezTo>
                  <a:pt x="2381" y="19641"/>
                  <a:pt x="3405" y="19961"/>
                  <a:pt x="3967" y="20137"/>
                </a:cubicBezTo>
                <a:cubicBezTo>
                  <a:pt x="6334" y="20877"/>
                  <a:pt x="6993" y="21073"/>
                  <a:pt x="6993" y="21045"/>
                </a:cubicBezTo>
                <a:cubicBezTo>
                  <a:pt x="6993" y="21029"/>
                  <a:pt x="7055" y="21049"/>
                  <a:pt x="7131" y="21089"/>
                </a:cubicBezTo>
                <a:cubicBezTo>
                  <a:pt x="7361" y="21212"/>
                  <a:pt x="8509" y="21524"/>
                  <a:pt x="8697" y="21514"/>
                </a:cubicBezTo>
                <a:cubicBezTo>
                  <a:pt x="8794" y="21510"/>
                  <a:pt x="8894" y="21526"/>
                  <a:pt x="8922" y="21553"/>
                </a:cubicBezTo>
                <a:cubicBezTo>
                  <a:pt x="8954" y="21584"/>
                  <a:pt x="9025" y="21600"/>
                  <a:pt x="9151" y="21600"/>
                </a:cubicBezTo>
                <a:cubicBezTo>
                  <a:pt x="9530" y="21600"/>
                  <a:pt x="10392" y="21453"/>
                  <a:pt x="12058" y="21111"/>
                </a:cubicBezTo>
                <a:cubicBezTo>
                  <a:pt x="13316" y="20853"/>
                  <a:pt x="14589" y="20591"/>
                  <a:pt x="14891" y="20529"/>
                </a:cubicBezTo>
                <a:cubicBezTo>
                  <a:pt x="15194" y="20467"/>
                  <a:pt x="15512" y="20400"/>
                  <a:pt x="15599" y="20377"/>
                </a:cubicBezTo>
                <a:cubicBezTo>
                  <a:pt x="15907" y="20296"/>
                  <a:pt x="16616" y="20166"/>
                  <a:pt x="16737" y="20167"/>
                </a:cubicBezTo>
                <a:cubicBezTo>
                  <a:pt x="16805" y="20168"/>
                  <a:pt x="16897" y="20148"/>
                  <a:pt x="16944" y="20126"/>
                </a:cubicBezTo>
                <a:cubicBezTo>
                  <a:pt x="17026" y="20087"/>
                  <a:pt x="18691" y="19722"/>
                  <a:pt x="18942" y="19687"/>
                </a:cubicBezTo>
                <a:cubicBezTo>
                  <a:pt x="19006" y="19678"/>
                  <a:pt x="19290" y="19618"/>
                  <a:pt x="19571" y="19555"/>
                </a:cubicBezTo>
                <a:cubicBezTo>
                  <a:pt x="20194" y="19413"/>
                  <a:pt x="20838" y="19277"/>
                  <a:pt x="20944" y="19265"/>
                </a:cubicBezTo>
                <a:cubicBezTo>
                  <a:pt x="20987" y="19260"/>
                  <a:pt x="21061" y="19244"/>
                  <a:pt x="21104" y="19229"/>
                </a:cubicBezTo>
                <a:cubicBezTo>
                  <a:pt x="21148" y="19214"/>
                  <a:pt x="21278" y="19187"/>
                  <a:pt x="21394" y="19171"/>
                </a:cubicBezTo>
                <a:cubicBezTo>
                  <a:pt x="21558" y="19147"/>
                  <a:pt x="21599" y="19118"/>
                  <a:pt x="21577" y="19036"/>
                </a:cubicBezTo>
                <a:cubicBezTo>
                  <a:pt x="21562" y="18977"/>
                  <a:pt x="21525" y="16654"/>
                  <a:pt x="21495" y="13874"/>
                </a:cubicBezTo>
                <a:cubicBezTo>
                  <a:pt x="21387" y="3954"/>
                  <a:pt x="21363" y="2673"/>
                  <a:pt x="21311" y="2647"/>
                </a:cubicBezTo>
                <a:cubicBezTo>
                  <a:pt x="21240" y="2612"/>
                  <a:pt x="20466" y="2435"/>
                  <a:pt x="20080" y="2366"/>
                </a:cubicBezTo>
                <a:cubicBezTo>
                  <a:pt x="19908" y="2335"/>
                  <a:pt x="19692" y="2283"/>
                  <a:pt x="19603" y="2250"/>
                </a:cubicBezTo>
                <a:cubicBezTo>
                  <a:pt x="19514" y="2216"/>
                  <a:pt x="19320" y="2166"/>
                  <a:pt x="19171" y="2139"/>
                </a:cubicBezTo>
                <a:cubicBezTo>
                  <a:pt x="19023" y="2113"/>
                  <a:pt x="18458" y="1993"/>
                  <a:pt x="17918" y="1872"/>
                </a:cubicBezTo>
                <a:cubicBezTo>
                  <a:pt x="17377" y="1750"/>
                  <a:pt x="16637" y="1589"/>
                  <a:pt x="16269" y="1513"/>
                </a:cubicBezTo>
                <a:cubicBezTo>
                  <a:pt x="15902" y="1437"/>
                  <a:pt x="15451" y="1332"/>
                  <a:pt x="15268" y="1281"/>
                </a:cubicBezTo>
                <a:cubicBezTo>
                  <a:pt x="15085" y="1229"/>
                  <a:pt x="14878" y="1187"/>
                  <a:pt x="14809" y="1187"/>
                </a:cubicBezTo>
                <a:cubicBezTo>
                  <a:pt x="14739" y="1187"/>
                  <a:pt x="14568" y="1156"/>
                  <a:pt x="14432" y="1118"/>
                </a:cubicBezTo>
                <a:cubicBezTo>
                  <a:pt x="14296" y="1080"/>
                  <a:pt x="13790" y="962"/>
                  <a:pt x="13307" y="858"/>
                </a:cubicBezTo>
                <a:cubicBezTo>
                  <a:pt x="12824" y="755"/>
                  <a:pt x="12367" y="653"/>
                  <a:pt x="12288" y="629"/>
                </a:cubicBezTo>
                <a:cubicBezTo>
                  <a:pt x="12209" y="606"/>
                  <a:pt x="11932" y="542"/>
                  <a:pt x="11672" y="489"/>
                </a:cubicBezTo>
                <a:cubicBezTo>
                  <a:pt x="10793" y="306"/>
                  <a:pt x="10647" y="275"/>
                  <a:pt x="10107" y="138"/>
                </a:cubicBezTo>
                <a:lnTo>
                  <a:pt x="95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" name="Researcher">
            <a:extLst>
              <a:ext uri="{FF2B5EF4-FFF2-40B4-BE49-F238E27FC236}">
                <a16:creationId xmlns:a16="http://schemas.microsoft.com/office/drawing/2014/main" id="{E223A06F-3880-0ED6-9E4A-4BF24388ED59}"/>
              </a:ext>
            </a:extLst>
          </p:cNvPr>
          <p:cNvSpPr txBox="1"/>
          <p:nvPr/>
        </p:nvSpPr>
        <p:spPr>
          <a:xfrm>
            <a:off x="260405" y="1933055"/>
            <a:ext cx="1195264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500" b="0"/>
            </a:lvl1pPr>
          </a:lstStyle>
          <a:p>
            <a:r>
              <a:rPr sz="1250"/>
              <a:t>Researcher           </a:t>
            </a:r>
          </a:p>
        </p:txBody>
      </p:sp>
      <p:pic>
        <p:nvPicPr>
          <p:cNvPr id="47" name="2.jpg" descr="2.jpg">
            <a:extLst>
              <a:ext uri="{FF2B5EF4-FFF2-40B4-BE49-F238E27FC236}">
                <a16:creationId xmlns:a16="http://schemas.microsoft.com/office/drawing/2014/main" id="{B299E2D6-FD0D-959A-226D-E8EC82520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17" y="5092338"/>
            <a:ext cx="667401" cy="66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6.jpg" descr="6.jpg">
            <a:extLst>
              <a:ext uri="{FF2B5EF4-FFF2-40B4-BE49-F238E27FC236}">
                <a16:creationId xmlns:a16="http://schemas.microsoft.com/office/drawing/2014/main" id="{59E369EC-8F68-5578-E2B5-DE6857DE8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483" y="3042632"/>
            <a:ext cx="890550" cy="75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4.jpg" descr="4.jpg">
            <a:extLst>
              <a:ext uri="{FF2B5EF4-FFF2-40B4-BE49-F238E27FC236}">
                <a16:creationId xmlns:a16="http://schemas.microsoft.com/office/drawing/2014/main" id="{36F6636A-B8F3-C0FD-4410-251A0D01DD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643" y="3124389"/>
            <a:ext cx="721081" cy="5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3.jpg" descr="3.jpg">
            <a:extLst>
              <a:ext uri="{FF2B5EF4-FFF2-40B4-BE49-F238E27FC236}">
                <a16:creationId xmlns:a16="http://schemas.microsoft.com/office/drawing/2014/main" id="{8C83C89B-919A-0BA5-64BD-3C63729FB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434" y="3681525"/>
            <a:ext cx="599067" cy="5948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torage of Raw Data">
            <a:extLst>
              <a:ext uri="{FF2B5EF4-FFF2-40B4-BE49-F238E27FC236}">
                <a16:creationId xmlns:a16="http://schemas.microsoft.com/office/drawing/2014/main" id="{4A7330FF-8FF5-87D5-F193-F550FF60BFA1}"/>
              </a:ext>
            </a:extLst>
          </p:cNvPr>
          <p:cNvSpPr txBox="1"/>
          <p:nvPr/>
        </p:nvSpPr>
        <p:spPr>
          <a:xfrm>
            <a:off x="2515819" y="5739972"/>
            <a:ext cx="743537" cy="436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Storage of</a:t>
            </a:r>
            <a:br>
              <a:rPr sz="1250" dirty="0"/>
            </a:br>
            <a:r>
              <a:rPr sz="1250" dirty="0"/>
              <a:t>Raw Data</a:t>
            </a:r>
          </a:p>
        </p:txBody>
      </p:sp>
      <p:sp>
        <p:nvSpPr>
          <p:cNvPr id="52" name="Ingestor-UI…">
            <a:extLst>
              <a:ext uri="{FF2B5EF4-FFF2-40B4-BE49-F238E27FC236}">
                <a16:creationId xmlns:a16="http://schemas.microsoft.com/office/drawing/2014/main" id="{440B5CFF-9DBA-16C5-1557-B65C654687EE}"/>
              </a:ext>
            </a:extLst>
          </p:cNvPr>
          <p:cNvSpPr txBox="1"/>
          <p:nvPr/>
        </p:nvSpPr>
        <p:spPr>
          <a:xfrm>
            <a:off x="2529216" y="2449678"/>
            <a:ext cx="86062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Ingestor-UI</a:t>
            </a:r>
          </a:p>
          <a:p>
            <a:pPr algn="l">
              <a:defRPr sz="2500" b="0"/>
            </a:pPr>
            <a:r>
              <a:rPr sz="1250" dirty="0"/>
              <a:t>for upload</a:t>
            </a:r>
            <a:br>
              <a:rPr sz="1250" dirty="0"/>
            </a:br>
            <a:r>
              <a:rPr sz="1250" dirty="0"/>
              <a:t>selection </a:t>
            </a:r>
          </a:p>
        </p:txBody>
      </p:sp>
      <p:sp>
        <p:nvSpPr>
          <p:cNvPr id="53" name="(Automatic) Metadata Extractor">
            <a:extLst>
              <a:ext uri="{FF2B5EF4-FFF2-40B4-BE49-F238E27FC236}">
                <a16:creationId xmlns:a16="http://schemas.microsoft.com/office/drawing/2014/main" id="{72DDF7BF-EE42-149D-25B0-8E975AEFD053}"/>
              </a:ext>
            </a:extLst>
          </p:cNvPr>
          <p:cNvSpPr txBox="1"/>
          <p:nvPr/>
        </p:nvSpPr>
        <p:spPr>
          <a:xfrm>
            <a:off x="3870079" y="4223282"/>
            <a:ext cx="890550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/>
              <a:t>(Automatic) </a:t>
            </a:r>
            <a:r>
              <a:rPr sz="125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Metadata Extractor</a:t>
            </a:r>
          </a:p>
        </p:txBody>
      </p:sp>
      <p:sp>
        <p:nvSpPr>
          <p:cNvPr id="54" name="Ingestor-Backend…">
            <a:extLst>
              <a:ext uri="{FF2B5EF4-FFF2-40B4-BE49-F238E27FC236}">
                <a16:creationId xmlns:a16="http://schemas.microsoft.com/office/drawing/2014/main" id="{64A3DB6B-C289-A39F-7356-C78A6C1F66CD}"/>
              </a:ext>
            </a:extLst>
          </p:cNvPr>
          <p:cNvSpPr txBox="1"/>
          <p:nvPr/>
        </p:nvSpPr>
        <p:spPr>
          <a:xfrm>
            <a:off x="4797140" y="2690781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Prepare and create</a:t>
            </a:r>
            <a:br>
              <a:rPr sz="1250" dirty="0"/>
            </a:br>
            <a:r>
              <a:rPr sz="1250" dirty="0"/>
              <a:t>Dataset</a:t>
            </a:r>
          </a:p>
        </p:txBody>
      </p:sp>
      <p:sp>
        <p:nvSpPr>
          <p:cNvPr id="55" name="Ingestor-Backend…">
            <a:extLst>
              <a:ext uri="{FF2B5EF4-FFF2-40B4-BE49-F238E27FC236}">
                <a16:creationId xmlns:a16="http://schemas.microsoft.com/office/drawing/2014/main" id="{4A4A706B-613F-AD8D-4B50-4999110029F6}"/>
              </a:ext>
            </a:extLst>
          </p:cNvPr>
          <p:cNvSpPr txBox="1"/>
          <p:nvPr/>
        </p:nvSpPr>
        <p:spPr>
          <a:xfrm>
            <a:off x="5956341" y="1685709"/>
            <a:ext cx="151257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Data transfer via Globus/S3</a:t>
            </a:r>
          </a:p>
        </p:txBody>
      </p:sp>
      <p:sp>
        <p:nvSpPr>
          <p:cNvPr id="57" name="Cataloging and  archiving">
            <a:extLst>
              <a:ext uri="{FF2B5EF4-FFF2-40B4-BE49-F238E27FC236}">
                <a16:creationId xmlns:a16="http://schemas.microsoft.com/office/drawing/2014/main" id="{EBEA44A1-1075-001D-9329-535D0A4F81E1}"/>
              </a:ext>
            </a:extLst>
          </p:cNvPr>
          <p:cNvSpPr txBox="1"/>
          <p:nvPr/>
        </p:nvSpPr>
        <p:spPr>
          <a:xfrm>
            <a:off x="8197110" y="1912803"/>
            <a:ext cx="111844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Cataloging and </a:t>
            </a:r>
            <a:br>
              <a:rPr sz="1250" dirty="0"/>
            </a:br>
            <a:r>
              <a:rPr sz="1250" dirty="0"/>
              <a:t>archiving</a:t>
            </a:r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7B2B678C-A9A9-A229-E25B-13B2EE02EF7D}"/>
              </a:ext>
            </a:extLst>
          </p:cNvPr>
          <p:cNvSpPr/>
          <p:nvPr/>
        </p:nvSpPr>
        <p:spPr>
          <a:xfrm>
            <a:off x="1603466" y="5015865"/>
            <a:ext cx="869660" cy="3656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9AEDFB6C-AAB8-EFEA-01DD-3DAAB5E5CA2A}"/>
              </a:ext>
            </a:extLst>
          </p:cNvPr>
          <p:cNvSpPr/>
          <p:nvPr/>
        </p:nvSpPr>
        <p:spPr>
          <a:xfrm flipV="1">
            <a:off x="1604016" y="3827448"/>
            <a:ext cx="936745" cy="5046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27058464-C600-B842-20FE-73D7DE07BAF3}"/>
              </a:ext>
            </a:extLst>
          </p:cNvPr>
          <p:cNvSpPr/>
          <p:nvPr/>
        </p:nvSpPr>
        <p:spPr>
          <a:xfrm flipV="1">
            <a:off x="6244291" y="2824508"/>
            <a:ext cx="552593" cy="2890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1" name="Line">
            <a:extLst>
              <a:ext uri="{FF2B5EF4-FFF2-40B4-BE49-F238E27FC236}">
                <a16:creationId xmlns:a16="http://schemas.microsoft.com/office/drawing/2014/main" id="{69818C98-1C16-8ED1-13E4-764BE3F8C5D1}"/>
              </a:ext>
            </a:extLst>
          </p:cNvPr>
          <p:cNvSpPr/>
          <p:nvPr/>
        </p:nvSpPr>
        <p:spPr>
          <a:xfrm>
            <a:off x="7674760" y="2618046"/>
            <a:ext cx="7210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2" name="Line">
            <a:extLst>
              <a:ext uri="{FF2B5EF4-FFF2-40B4-BE49-F238E27FC236}">
                <a16:creationId xmlns:a16="http://schemas.microsoft.com/office/drawing/2014/main" id="{3ED21D95-F55C-1C93-D40F-9A1C7F4F50CF}"/>
              </a:ext>
            </a:extLst>
          </p:cNvPr>
          <p:cNvSpPr/>
          <p:nvPr/>
        </p:nvSpPr>
        <p:spPr>
          <a:xfrm flipV="1">
            <a:off x="3715244" y="2922007"/>
            <a:ext cx="4645433" cy="25654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3F6B4D5C-1E73-B5CB-B08D-A3BE1A5F4A90}"/>
              </a:ext>
            </a:extLst>
          </p:cNvPr>
          <p:cNvSpPr/>
          <p:nvPr/>
        </p:nvSpPr>
        <p:spPr>
          <a:xfrm>
            <a:off x="3325102" y="3743688"/>
            <a:ext cx="516155" cy="2861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28F4951C-5A13-679C-1A57-E849B6254850}"/>
              </a:ext>
            </a:extLst>
          </p:cNvPr>
          <p:cNvSpPr/>
          <p:nvPr/>
        </p:nvSpPr>
        <p:spPr>
          <a:xfrm flipV="1">
            <a:off x="4536413" y="3589894"/>
            <a:ext cx="812173" cy="4211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65" name="Group">
            <a:extLst>
              <a:ext uri="{FF2B5EF4-FFF2-40B4-BE49-F238E27FC236}">
                <a16:creationId xmlns:a16="http://schemas.microsoft.com/office/drawing/2014/main" id="{F57634F3-7418-1DFF-8D4C-9A9737D83B31}"/>
              </a:ext>
            </a:extLst>
          </p:cNvPr>
          <p:cNvGrpSpPr/>
          <p:nvPr/>
        </p:nvGrpSpPr>
        <p:grpSpPr>
          <a:xfrm>
            <a:off x="3823880" y="3661471"/>
            <a:ext cx="936749" cy="1190842"/>
            <a:chOff x="0" y="0"/>
            <a:chExt cx="1873496" cy="2381683"/>
          </a:xfrm>
        </p:grpSpPr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73B5F471-7476-EF8E-5520-2F5087C4C4C6}"/>
                </a:ext>
              </a:extLst>
            </p:cNvPr>
            <p:cNvSpPr/>
            <p:nvPr/>
          </p:nvSpPr>
          <p:spPr>
            <a:xfrm>
              <a:off x="0" y="0"/>
              <a:ext cx="1865372" cy="2336219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7" name="3.jpg" descr="3.jpg">
              <a:extLst>
                <a:ext uri="{FF2B5EF4-FFF2-40B4-BE49-F238E27FC236}">
                  <a16:creationId xmlns:a16="http://schemas.microsoft.com/office/drawing/2014/main" id="{81D82960-0346-A22A-8F01-2C2E528AC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108" y="41416"/>
              <a:ext cx="1198132" cy="118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(Automatic) Metadata Extractor">
              <a:extLst>
                <a:ext uri="{FF2B5EF4-FFF2-40B4-BE49-F238E27FC236}">
                  <a16:creationId xmlns:a16="http://schemas.microsoft.com/office/drawing/2014/main" id="{7F810184-D488-4ACC-9A35-2B471921511B}"/>
                </a:ext>
              </a:extLst>
            </p:cNvPr>
            <p:cNvSpPr txBox="1"/>
            <p:nvPr/>
          </p:nvSpPr>
          <p:spPr>
            <a:xfrm>
              <a:off x="92396" y="1124930"/>
              <a:ext cx="1781100" cy="1256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defRPr sz="2500" b="0"/>
              </a:pPr>
              <a:r>
                <a:rPr sz="1250"/>
                <a:t>(Automatic) </a:t>
              </a:r>
              <a:r>
                <a:rPr sz="1250" b="1"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Metadata Extractor</a:t>
              </a:r>
            </a:p>
          </p:txBody>
        </p:sp>
      </p:grpSp>
      <p:pic>
        <p:nvPicPr>
          <p:cNvPr id="70" name="8.jpg" descr="8.jpg">
            <a:extLst>
              <a:ext uri="{FF2B5EF4-FFF2-40B4-BE49-F238E27FC236}">
                <a16:creationId xmlns:a16="http://schemas.microsoft.com/office/drawing/2014/main" id="{663B2446-B2DA-8FFC-1A46-5DED2E2C9F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967" y="3232615"/>
            <a:ext cx="1092422" cy="10667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Line">
            <a:extLst>
              <a:ext uri="{FF2B5EF4-FFF2-40B4-BE49-F238E27FC236}">
                <a16:creationId xmlns:a16="http://schemas.microsoft.com/office/drawing/2014/main" id="{DD0C8B80-BDBD-D76F-7807-DCEA3302554B}"/>
              </a:ext>
            </a:extLst>
          </p:cNvPr>
          <p:cNvSpPr/>
          <p:nvPr/>
        </p:nvSpPr>
        <p:spPr>
          <a:xfrm>
            <a:off x="8885680" y="3070068"/>
            <a:ext cx="242176" cy="47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A9FA332-93D6-4BD7-5AE6-1494CCF9C085}"/>
              </a:ext>
            </a:extLst>
          </p:cNvPr>
          <p:cNvSpPr txBox="1"/>
          <p:nvPr/>
        </p:nvSpPr>
        <p:spPr>
          <a:xfrm>
            <a:off x="8058062" y="1341642"/>
            <a:ext cx="20765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Catalog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02F62-C7EA-BC1D-77CE-A31632070EEA}"/>
              </a:ext>
            </a:extLst>
          </p:cNvPr>
          <p:cNvSpPr txBox="1"/>
          <p:nvPr/>
        </p:nvSpPr>
        <p:spPr>
          <a:xfrm>
            <a:off x="10344600" y="1341642"/>
            <a:ext cx="168854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Publishing</a:t>
            </a:r>
          </a:p>
        </p:txBody>
      </p:sp>
      <p:sp>
        <p:nvSpPr>
          <p:cNvPr id="3" name="Storage of Raw Data">
            <a:extLst>
              <a:ext uri="{FF2B5EF4-FFF2-40B4-BE49-F238E27FC236}">
                <a16:creationId xmlns:a16="http://schemas.microsoft.com/office/drawing/2014/main" id="{571C45D0-F0B2-809C-ABC7-184B02D1CD42}"/>
              </a:ext>
            </a:extLst>
          </p:cNvPr>
          <p:cNvSpPr txBox="1"/>
          <p:nvPr/>
        </p:nvSpPr>
        <p:spPr>
          <a:xfrm>
            <a:off x="3607983" y="5562600"/>
            <a:ext cx="1695062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lang="en-US" sz="1250" dirty="0"/>
              <a:t>CSCS Petabyte Archive</a:t>
            </a:r>
          </a:p>
          <a:p>
            <a:pPr algn="l">
              <a:defRPr sz="2500" b="0"/>
            </a:pPr>
            <a:endParaRPr lang="en-US" sz="1250" dirty="0"/>
          </a:p>
          <a:p>
            <a:pPr algn="l">
              <a:defRPr sz="2500" b="0"/>
            </a:pPr>
            <a:r>
              <a:rPr lang="en-US" sz="1250" dirty="0"/>
              <a:t>ETHZ Long Term Storage</a:t>
            </a:r>
            <a:endParaRPr sz="125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405FAE9-AC3A-AF22-61A8-E603AAD79628}"/>
              </a:ext>
            </a:extLst>
          </p:cNvPr>
          <p:cNvSpPr/>
          <p:nvPr/>
        </p:nvSpPr>
        <p:spPr>
          <a:xfrm>
            <a:off x="3351720" y="5668944"/>
            <a:ext cx="186182" cy="40287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gestor-Backend…">
            <a:extLst>
              <a:ext uri="{FF2B5EF4-FFF2-40B4-BE49-F238E27FC236}">
                <a16:creationId xmlns:a16="http://schemas.microsoft.com/office/drawing/2014/main" id="{8B30044B-AEB1-7399-7585-4ACF08639DB0}"/>
              </a:ext>
            </a:extLst>
          </p:cNvPr>
          <p:cNvSpPr txBox="1"/>
          <p:nvPr/>
        </p:nvSpPr>
        <p:spPr>
          <a:xfrm>
            <a:off x="10406715" y="3931337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Deposition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Export to EMPIAR, EMDB, or PDB</a:t>
            </a:r>
            <a:endParaRPr sz="1250" dirty="0"/>
          </a:p>
        </p:txBody>
      </p:sp>
      <p:pic>
        <p:nvPicPr>
          <p:cNvPr id="14" name="Graphic 13" descr="Delivery with solid fill">
            <a:extLst>
              <a:ext uri="{FF2B5EF4-FFF2-40B4-BE49-F238E27FC236}">
                <a16:creationId xmlns:a16="http://schemas.microsoft.com/office/drawing/2014/main" id="{AC574EB8-3390-A0CB-9E5A-EB21D37448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9475" y="2218561"/>
            <a:ext cx="914400" cy="914400"/>
          </a:xfrm>
          <a:prstGeom prst="rect">
            <a:avLst/>
          </a:prstGeom>
        </p:spPr>
      </p:pic>
      <p:pic>
        <p:nvPicPr>
          <p:cNvPr id="16" name="Graphic 15" descr="Share with solid fill">
            <a:extLst>
              <a:ext uri="{FF2B5EF4-FFF2-40B4-BE49-F238E27FC236}">
                <a16:creationId xmlns:a16="http://schemas.microsoft.com/office/drawing/2014/main" id="{99F5A302-37F8-A8CD-12C9-2C176D79A8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1252" y="3066109"/>
            <a:ext cx="809582" cy="809582"/>
          </a:xfrm>
          <a:prstGeom prst="rect">
            <a:avLst/>
          </a:prstGeom>
        </p:spPr>
      </p:pic>
      <p:pic>
        <p:nvPicPr>
          <p:cNvPr id="18" name="Graphic 17" descr="Label with solid fill">
            <a:extLst>
              <a:ext uri="{FF2B5EF4-FFF2-40B4-BE49-F238E27FC236}">
                <a16:creationId xmlns:a16="http://schemas.microsoft.com/office/drawing/2014/main" id="{E9CF86E4-8410-7B15-8A0C-075E7A245F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75250" y="1926251"/>
            <a:ext cx="914400" cy="914400"/>
          </a:xfrm>
          <a:prstGeom prst="rect">
            <a:avLst/>
          </a:prstGeom>
        </p:spPr>
      </p:pic>
      <p:sp>
        <p:nvSpPr>
          <p:cNvPr id="20" name="Ingestor-Backend…">
            <a:extLst>
              <a:ext uri="{FF2B5EF4-FFF2-40B4-BE49-F238E27FC236}">
                <a16:creationId xmlns:a16="http://schemas.microsoft.com/office/drawing/2014/main" id="{9207EF1C-7F44-3DB2-E573-AFC5AA05F465}"/>
              </a:ext>
            </a:extLst>
          </p:cNvPr>
          <p:cNvSpPr txBox="1"/>
          <p:nvPr/>
        </p:nvSpPr>
        <p:spPr>
          <a:xfrm>
            <a:off x="10449757" y="2696944"/>
            <a:ext cx="151257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DOI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Publish in SciCat</a:t>
            </a:r>
            <a:endParaRPr sz="1250"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4B491B18-E7E4-DB9F-086A-C9976BAD0856}"/>
              </a:ext>
            </a:extLst>
          </p:cNvPr>
          <p:cNvSpPr/>
          <p:nvPr/>
        </p:nvSpPr>
        <p:spPr>
          <a:xfrm>
            <a:off x="9392864" y="2618047"/>
            <a:ext cx="13639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7363549D-94F5-541C-BFB4-1C59A11CFEBE}"/>
              </a:ext>
            </a:extLst>
          </p:cNvPr>
          <p:cNvSpPr/>
          <p:nvPr/>
        </p:nvSpPr>
        <p:spPr>
          <a:xfrm>
            <a:off x="9392864" y="2743199"/>
            <a:ext cx="1363900" cy="8207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DFC5333E-79F1-06CB-1C55-10558D72C3AE}"/>
              </a:ext>
            </a:extLst>
          </p:cNvPr>
          <p:cNvSpPr/>
          <p:nvPr/>
        </p:nvSpPr>
        <p:spPr>
          <a:xfrm>
            <a:off x="7977780" y="1314457"/>
            <a:ext cx="2156819" cy="3515124"/>
          </a:xfrm>
          <a:prstGeom prst="roundRect">
            <a:avLst>
              <a:gd name="adj" fmla="val 6516"/>
            </a:avLst>
          </a:prstGeom>
          <a:ln w="38100">
            <a:solidFill>
              <a:schemeClr val="accent2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5748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99A94E-6966-3E4B-7E0C-25AB124F4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424144"/>
            <a:ext cx="6580452" cy="4645025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4F3145-2F09-0AF5-AFEC-C5B9EFFD4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2024-12-10</a:t>
            </a:r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C616D8-3D0A-E403-43CC-1FB9C1EA7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566989-C500-7722-F1E4-2D362432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12</a:t>
            </a:fld>
            <a:endParaRPr lang="en-GB" noProof="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E68C1-3D7D-7DBD-2E70-417C23F6F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Catalog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FDE1C0-80A7-6528-3C0A-A7FFD26E98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t="18048" r="31655" b="52806"/>
          <a:stretch/>
        </p:blipFill>
        <p:spPr>
          <a:xfrm>
            <a:off x="672579" y="1376773"/>
            <a:ext cx="2909776" cy="10016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E0B683-23C9-6778-7FBB-9094D4B743C5}"/>
              </a:ext>
            </a:extLst>
          </p:cNvPr>
          <p:cNvSpPr txBox="1"/>
          <p:nvPr/>
        </p:nvSpPr>
        <p:spPr>
          <a:xfrm>
            <a:off x="695325" y="2794060"/>
            <a:ext cx="338374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>
                <a:hlinkClick r:id="rId4"/>
              </a:rPr>
              <a:t>https://discovery.psi.ch</a:t>
            </a:r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https://</a:t>
            </a:r>
            <a:r>
              <a:rPr lang="en-US" sz="2000" dirty="0" err="1"/>
              <a:t>www.scicatproject.org</a:t>
            </a:r>
            <a:r>
              <a:rPr lang="en-US" sz="2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5457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346e455e6a_1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 dirty="0"/>
              <a:t>SciCat Collaboration</a:t>
            </a:r>
            <a:endParaRPr dirty="0"/>
          </a:p>
        </p:txBody>
      </p:sp>
      <p:pic>
        <p:nvPicPr>
          <p:cNvPr id="800" name="Google Shape;800;g3346e455e6a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400" y="1219200"/>
            <a:ext cx="7193465" cy="4873232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g3346e455e6a_1_0"/>
          <p:cNvSpPr txBox="1"/>
          <p:nvPr/>
        </p:nvSpPr>
        <p:spPr>
          <a:xfrm>
            <a:off x="5230400" y="6224500"/>
            <a:ext cx="17312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1200">
                <a:solidFill>
                  <a:schemeClr val="dk2"/>
                </a:solidFill>
              </a:rPr>
              <a:t>www.scicatproject.org</a:t>
            </a:r>
            <a:endParaRPr sz="1200">
              <a:solidFill>
                <a:schemeClr val="dk2"/>
              </a:solidFill>
            </a:endParaRPr>
          </a:p>
        </p:txBody>
      </p:sp>
      <p:pic>
        <p:nvPicPr>
          <p:cNvPr id="5" name="Picture 4" descr="A screenshot of a company logo&#10;&#10;AI-generated content may be incorrect.">
            <a:extLst>
              <a:ext uri="{FF2B5EF4-FFF2-40B4-BE49-F238E27FC236}">
                <a16:creationId xmlns:a16="http://schemas.microsoft.com/office/drawing/2014/main" id="{EFE03DA8-335E-E377-1B33-19EDA3DDC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65" y="1219200"/>
            <a:ext cx="2454529" cy="16728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02605-809B-4EC5-3EEE-D3A1280CC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.jpg" descr="1.jpg">
            <a:extLst>
              <a:ext uri="{FF2B5EF4-FFF2-40B4-BE49-F238E27FC236}">
                <a16:creationId xmlns:a16="http://schemas.microsoft.com/office/drawing/2014/main" id="{52F339EB-A26B-E7F6-7B3A-340B3B3A90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" y="1287313"/>
            <a:ext cx="11984660" cy="49573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BB3CEB3-4B94-0475-4E95-9024983D5CCD}"/>
              </a:ext>
            </a:extLst>
          </p:cNvPr>
          <p:cNvSpPr/>
          <p:nvPr/>
        </p:nvSpPr>
        <p:spPr>
          <a:xfrm>
            <a:off x="10591800" y="1756153"/>
            <a:ext cx="1327486" cy="131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890E4BD-BAD1-7F14-2C12-DF69693C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OpenEM</a:t>
            </a:r>
            <a:r>
              <a:rPr lang="en-US" dirty="0"/>
              <a:t>: Overview</a:t>
            </a:r>
          </a:p>
        </p:txBody>
      </p:sp>
      <p:sp>
        <p:nvSpPr>
          <p:cNvPr id="43" name="Electron Microscopy">
            <a:extLst>
              <a:ext uri="{FF2B5EF4-FFF2-40B4-BE49-F238E27FC236}">
                <a16:creationId xmlns:a16="http://schemas.microsoft.com/office/drawing/2014/main" id="{100CAE8B-53DA-2530-B3A8-7CB0C22FE7A9}"/>
              </a:ext>
            </a:extLst>
          </p:cNvPr>
          <p:cNvSpPr txBox="1"/>
          <p:nvPr/>
        </p:nvSpPr>
        <p:spPr>
          <a:xfrm>
            <a:off x="332884" y="3644163"/>
            <a:ext cx="1459246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 b="0"/>
            </a:lvl1pPr>
          </a:lstStyle>
          <a:p>
            <a:r>
              <a:rPr sz="1250"/>
              <a:t>Electron Microscopy</a:t>
            </a:r>
          </a:p>
        </p:txBody>
      </p:sp>
      <p:pic>
        <p:nvPicPr>
          <p:cNvPr id="44" name="Screenshot 2020-09-03 at 10.25.48.png" descr="Screenshot 2020-09-03 at 10.25.48.png">
            <a:extLst>
              <a:ext uri="{FF2B5EF4-FFF2-40B4-BE49-F238E27FC236}">
                <a16:creationId xmlns:a16="http://schemas.microsoft.com/office/drawing/2014/main" id="{FF568959-85D9-E4C0-5F61-0BA15CF82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6" t="2067" r="5895" b="2497"/>
          <a:stretch>
            <a:fillRect/>
          </a:stretch>
        </p:blipFill>
        <p:spPr>
          <a:xfrm>
            <a:off x="622827" y="3934724"/>
            <a:ext cx="932687" cy="155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9569" y="0"/>
                </a:moveTo>
                <a:lnTo>
                  <a:pt x="9004" y="69"/>
                </a:lnTo>
                <a:cubicBezTo>
                  <a:pt x="8587" y="121"/>
                  <a:pt x="8160" y="233"/>
                  <a:pt x="7347" y="500"/>
                </a:cubicBezTo>
                <a:cubicBezTo>
                  <a:pt x="6743" y="698"/>
                  <a:pt x="6195" y="881"/>
                  <a:pt x="6130" y="905"/>
                </a:cubicBezTo>
                <a:cubicBezTo>
                  <a:pt x="6065" y="929"/>
                  <a:pt x="5817" y="1007"/>
                  <a:pt x="5579" y="1079"/>
                </a:cubicBezTo>
                <a:cubicBezTo>
                  <a:pt x="5341" y="1152"/>
                  <a:pt x="4988" y="1274"/>
                  <a:pt x="4794" y="1350"/>
                </a:cubicBezTo>
                <a:cubicBezTo>
                  <a:pt x="4300" y="1542"/>
                  <a:pt x="3867" y="1690"/>
                  <a:pt x="3471" y="1800"/>
                </a:cubicBezTo>
                <a:cubicBezTo>
                  <a:pt x="3285" y="1852"/>
                  <a:pt x="3022" y="1944"/>
                  <a:pt x="2883" y="2007"/>
                </a:cubicBezTo>
                <a:cubicBezTo>
                  <a:pt x="2745" y="2069"/>
                  <a:pt x="2541" y="2134"/>
                  <a:pt x="2433" y="2153"/>
                </a:cubicBezTo>
                <a:cubicBezTo>
                  <a:pt x="2325" y="2172"/>
                  <a:pt x="2151" y="2223"/>
                  <a:pt x="2043" y="2266"/>
                </a:cubicBezTo>
                <a:cubicBezTo>
                  <a:pt x="1935" y="2309"/>
                  <a:pt x="1493" y="2451"/>
                  <a:pt x="1060" y="2581"/>
                </a:cubicBezTo>
                <a:lnTo>
                  <a:pt x="275" y="2816"/>
                </a:lnTo>
                <a:lnTo>
                  <a:pt x="225" y="3950"/>
                </a:lnTo>
                <a:cubicBezTo>
                  <a:pt x="198" y="4574"/>
                  <a:pt x="171" y="6737"/>
                  <a:pt x="165" y="8756"/>
                </a:cubicBezTo>
                <a:cubicBezTo>
                  <a:pt x="157" y="11088"/>
                  <a:pt x="122" y="12437"/>
                  <a:pt x="73" y="12455"/>
                </a:cubicBezTo>
                <a:cubicBezTo>
                  <a:pt x="24" y="12473"/>
                  <a:pt x="0" y="12607"/>
                  <a:pt x="0" y="12739"/>
                </a:cubicBezTo>
                <a:cubicBezTo>
                  <a:pt x="-1" y="12871"/>
                  <a:pt x="24" y="13002"/>
                  <a:pt x="73" y="13021"/>
                </a:cubicBezTo>
                <a:cubicBezTo>
                  <a:pt x="119" y="13038"/>
                  <a:pt x="145" y="14185"/>
                  <a:pt x="146" y="15983"/>
                </a:cubicBezTo>
                <a:cubicBezTo>
                  <a:pt x="148" y="18741"/>
                  <a:pt x="157" y="18919"/>
                  <a:pt x="289" y="18978"/>
                </a:cubicBezTo>
                <a:cubicBezTo>
                  <a:pt x="366" y="19012"/>
                  <a:pt x="998" y="19214"/>
                  <a:pt x="1689" y="19428"/>
                </a:cubicBezTo>
                <a:cubicBezTo>
                  <a:pt x="2381" y="19641"/>
                  <a:pt x="3405" y="19961"/>
                  <a:pt x="3967" y="20137"/>
                </a:cubicBezTo>
                <a:cubicBezTo>
                  <a:pt x="6334" y="20877"/>
                  <a:pt x="6993" y="21073"/>
                  <a:pt x="6993" y="21045"/>
                </a:cubicBezTo>
                <a:cubicBezTo>
                  <a:pt x="6993" y="21029"/>
                  <a:pt x="7055" y="21049"/>
                  <a:pt x="7131" y="21089"/>
                </a:cubicBezTo>
                <a:cubicBezTo>
                  <a:pt x="7361" y="21212"/>
                  <a:pt x="8509" y="21524"/>
                  <a:pt x="8697" y="21514"/>
                </a:cubicBezTo>
                <a:cubicBezTo>
                  <a:pt x="8794" y="21510"/>
                  <a:pt x="8894" y="21526"/>
                  <a:pt x="8922" y="21553"/>
                </a:cubicBezTo>
                <a:cubicBezTo>
                  <a:pt x="8954" y="21584"/>
                  <a:pt x="9025" y="21600"/>
                  <a:pt x="9151" y="21600"/>
                </a:cubicBezTo>
                <a:cubicBezTo>
                  <a:pt x="9530" y="21600"/>
                  <a:pt x="10392" y="21453"/>
                  <a:pt x="12058" y="21111"/>
                </a:cubicBezTo>
                <a:cubicBezTo>
                  <a:pt x="13316" y="20853"/>
                  <a:pt x="14589" y="20591"/>
                  <a:pt x="14891" y="20529"/>
                </a:cubicBezTo>
                <a:cubicBezTo>
                  <a:pt x="15194" y="20467"/>
                  <a:pt x="15512" y="20400"/>
                  <a:pt x="15599" y="20377"/>
                </a:cubicBezTo>
                <a:cubicBezTo>
                  <a:pt x="15907" y="20296"/>
                  <a:pt x="16616" y="20166"/>
                  <a:pt x="16737" y="20167"/>
                </a:cubicBezTo>
                <a:cubicBezTo>
                  <a:pt x="16805" y="20168"/>
                  <a:pt x="16897" y="20148"/>
                  <a:pt x="16944" y="20126"/>
                </a:cubicBezTo>
                <a:cubicBezTo>
                  <a:pt x="17026" y="20087"/>
                  <a:pt x="18691" y="19722"/>
                  <a:pt x="18942" y="19687"/>
                </a:cubicBezTo>
                <a:cubicBezTo>
                  <a:pt x="19006" y="19678"/>
                  <a:pt x="19290" y="19618"/>
                  <a:pt x="19571" y="19555"/>
                </a:cubicBezTo>
                <a:cubicBezTo>
                  <a:pt x="20194" y="19413"/>
                  <a:pt x="20838" y="19277"/>
                  <a:pt x="20944" y="19265"/>
                </a:cubicBezTo>
                <a:cubicBezTo>
                  <a:pt x="20987" y="19260"/>
                  <a:pt x="21061" y="19244"/>
                  <a:pt x="21104" y="19229"/>
                </a:cubicBezTo>
                <a:cubicBezTo>
                  <a:pt x="21148" y="19214"/>
                  <a:pt x="21278" y="19187"/>
                  <a:pt x="21394" y="19171"/>
                </a:cubicBezTo>
                <a:cubicBezTo>
                  <a:pt x="21558" y="19147"/>
                  <a:pt x="21599" y="19118"/>
                  <a:pt x="21577" y="19036"/>
                </a:cubicBezTo>
                <a:cubicBezTo>
                  <a:pt x="21562" y="18977"/>
                  <a:pt x="21525" y="16654"/>
                  <a:pt x="21495" y="13874"/>
                </a:cubicBezTo>
                <a:cubicBezTo>
                  <a:pt x="21387" y="3954"/>
                  <a:pt x="21363" y="2673"/>
                  <a:pt x="21311" y="2647"/>
                </a:cubicBezTo>
                <a:cubicBezTo>
                  <a:pt x="21240" y="2612"/>
                  <a:pt x="20466" y="2435"/>
                  <a:pt x="20080" y="2366"/>
                </a:cubicBezTo>
                <a:cubicBezTo>
                  <a:pt x="19908" y="2335"/>
                  <a:pt x="19692" y="2283"/>
                  <a:pt x="19603" y="2250"/>
                </a:cubicBezTo>
                <a:cubicBezTo>
                  <a:pt x="19514" y="2216"/>
                  <a:pt x="19320" y="2166"/>
                  <a:pt x="19171" y="2139"/>
                </a:cubicBezTo>
                <a:cubicBezTo>
                  <a:pt x="19023" y="2113"/>
                  <a:pt x="18458" y="1993"/>
                  <a:pt x="17918" y="1872"/>
                </a:cubicBezTo>
                <a:cubicBezTo>
                  <a:pt x="17377" y="1750"/>
                  <a:pt x="16637" y="1589"/>
                  <a:pt x="16269" y="1513"/>
                </a:cubicBezTo>
                <a:cubicBezTo>
                  <a:pt x="15902" y="1437"/>
                  <a:pt x="15451" y="1332"/>
                  <a:pt x="15268" y="1281"/>
                </a:cubicBezTo>
                <a:cubicBezTo>
                  <a:pt x="15085" y="1229"/>
                  <a:pt x="14878" y="1187"/>
                  <a:pt x="14809" y="1187"/>
                </a:cubicBezTo>
                <a:cubicBezTo>
                  <a:pt x="14739" y="1187"/>
                  <a:pt x="14568" y="1156"/>
                  <a:pt x="14432" y="1118"/>
                </a:cubicBezTo>
                <a:cubicBezTo>
                  <a:pt x="14296" y="1080"/>
                  <a:pt x="13790" y="962"/>
                  <a:pt x="13307" y="858"/>
                </a:cubicBezTo>
                <a:cubicBezTo>
                  <a:pt x="12824" y="755"/>
                  <a:pt x="12367" y="653"/>
                  <a:pt x="12288" y="629"/>
                </a:cubicBezTo>
                <a:cubicBezTo>
                  <a:pt x="12209" y="606"/>
                  <a:pt x="11932" y="542"/>
                  <a:pt x="11672" y="489"/>
                </a:cubicBezTo>
                <a:cubicBezTo>
                  <a:pt x="10793" y="306"/>
                  <a:pt x="10647" y="275"/>
                  <a:pt x="10107" y="138"/>
                </a:cubicBezTo>
                <a:lnTo>
                  <a:pt x="95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" name="Researcher">
            <a:extLst>
              <a:ext uri="{FF2B5EF4-FFF2-40B4-BE49-F238E27FC236}">
                <a16:creationId xmlns:a16="http://schemas.microsoft.com/office/drawing/2014/main" id="{F616A956-7AA2-11A8-5A06-12DCB8E8FC57}"/>
              </a:ext>
            </a:extLst>
          </p:cNvPr>
          <p:cNvSpPr txBox="1"/>
          <p:nvPr/>
        </p:nvSpPr>
        <p:spPr>
          <a:xfrm>
            <a:off x="260405" y="1933055"/>
            <a:ext cx="1195264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500" b="0"/>
            </a:lvl1pPr>
          </a:lstStyle>
          <a:p>
            <a:r>
              <a:rPr sz="1250"/>
              <a:t>Researcher           </a:t>
            </a:r>
          </a:p>
        </p:txBody>
      </p:sp>
      <p:pic>
        <p:nvPicPr>
          <p:cNvPr id="47" name="2.jpg" descr="2.jpg">
            <a:extLst>
              <a:ext uri="{FF2B5EF4-FFF2-40B4-BE49-F238E27FC236}">
                <a16:creationId xmlns:a16="http://schemas.microsoft.com/office/drawing/2014/main" id="{EDF73FEA-951D-8D51-F645-38C3EB2F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17" y="5092338"/>
            <a:ext cx="667401" cy="66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6.jpg" descr="6.jpg">
            <a:extLst>
              <a:ext uri="{FF2B5EF4-FFF2-40B4-BE49-F238E27FC236}">
                <a16:creationId xmlns:a16="http://schemas.microsoft.com/office/drawing/2014/main" id="{B6F268A6-F235-B799-8BE2-829D32DAC4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483" y="3042632"/>
            <a:ext cx="890550" cy="75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4.jpg" descr="4.jpg">
            <a:extLst>
              <a:ext uri="{FF2B5EF4-FFF2-40B4-BE49-F238E27FC236}">
                <a16:creationId xmlns:a16="http://schemas.microsoft.com/office/drawing/2014/main" id="{16B85CF5-24D4-AB4B-36AA-E19CC50AC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643" y="3124389"/>
            <a:ext cx="721081" cy="5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3.jpg" descr="3.jpg">
            <a:extLst>
              <a:ext uri="{FF2B5EF4-FFF2-40B4-BE49-F238E27FC236}">
                <a16:creationId xmlns:a16="http://schemas.microsoft.com/office/drawing/2014/main" id="{FB0210D0-ACC8-A49D-7189-79832DD94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434" y="3681525"/>
            <a:ext cx="599067" cy="5948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torage of Raw Data">
            <a:extLst>
              <a:ext uri="{FF2B5EF4-FFF2-40B4-BE49-F238E27FC236}">
                <a16:creationId xmlns:a16="http://schemas.microsoft.com/office/drawing/2014/main" id="{785D65EF-488C-968B-0C7C-8E44AAC5FAC5}"/>
              </a:ext>
            </a:extLst>
          </p:cNvPr>
          <p:cNvSpPr txBox="1"/>
          <p:nvPr/>
        </p:nvSpPr>
        <p:spPr>
          <a:xfrm>
            <a:off x="2515819" y="5739972"/>
            <a:ext cx="743537" cy="436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Storage of</a:t>
            </a:r>
            <a:br>
              <a:rPr sz="1250" dirty="0"/>
            </a:br>
            <a:r>
              <a:rPr sz="1250" dirty="0"/>
              <a:t>Raw Data</a:t>
            </a:r>
          </a:p>
        </p:txBody>
      </p:sp>
      <p:sp>
        <p:nvSpPr>
          <p:cNvPr id="52" name="Ingestor-UI…">
            <a:extLst>
              <a:ext uri="{FF2B5EF4-FFF2-40B4-BE49-F238E27FC236}">
                <a16:creationId xmlns:a16="http://schemas.microsoft.com/office/drawing/2014/main" id="{B3B02F6B-E528-A385-215F-C8BADE74E7CC}"/>
              </a:ext>
            </a:extLst>
          </p:cNvPr>
          <p:cNvSpPr txBox="1"/>
          <p:nvPr/>
        </p:nvSpPr>
        <p:spPr>
          <a:xfrm>
            <a:off x="2529216" y="2449678"/>
            <a:ext cx="86062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Ingestor-UI</a:t>
            </a:r>
          </a:p>
          <a:p>
            <a:pPr algn="l">
              <a:defRPr sz="2500" b="0"/>
            </a:pPr>
            <a:r>
              <a:rPr sz="1250" dirty="0"/>
              <a:t>for upload</a:t>
            </a:r>
            <a:br>
              <a:rPr sz="1250" dirty="0"/>
            </a:br>
            <a:r>
              <a:rPr sz="1250" dirty="0"/>
              <a:t>selection </a:t>
            </a:r>
          </a:p>
        </p:txBody>
      </p:sp>
      <p:sp>
        <p:nvSpPr>
          <p:cNvPr id="53" name="(Automatic) Metadata Extractor">
            <a:extLst>
              <a:ext uri="{FF2B5EF4-FFF2-40B4-BE49-F238E27FC236}">
                <a16:creationId xmlns:a16="http://schemas.microsoft.com/office/drawing/2014/main" id="{4D327CD2-B13A-9AB1-9825-34FAB903F507}"/>
              </a:ext>
            </a:extLst>
          </p:cNvPr>
          <p:cNvSpPr txBox="1"/>
          <p:nvPr/>
        </p:nvSpPr>
        <p:spPr>
          <a:xfrm>
            <a:off x="3870079" y="4223282"/>
            <a:ext cx="890550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/>
              <a:t>(Automatic) </a:t>
            </a:r>
            <a:r>
              <a:rPr sz="125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Metadata Extractor</a:t>
            </a:r>
          </a:p>
        </p:txBody>
      </p:sp>
      <p:sp>
        <p:nvSpPr>
          <p:cNvPr id="54" name="Ingestor-Backend…">
            <a:extLst>
              <a:ext uri="{FF2B5EF4-FFF2-40B4-BE49-F238E27FC236}">
                <a16:creationId xmlns:a16="http://schemas.microsoft.com/office/drawing/2014/main" id="{CCE69350-5ECE-B7E7-581E-0116A6A622D7}"/>
              </a:ext>
            </a:extLst>
          </p:cNvPr>
          <p:cNvSpPr txBox="1"/>
          <p:nvPr/>
        </p:nvSpPr>
        <p:spPr>
          <a:xfrm>
            <a:off x="4797140" y="2690781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Prepare and create</a:t>
            </a:r>
            <a:br>
              <a:rPr sz="1250" dirty="0"/>
            </a:br>
            <a:r>
              <a:rPr sz="1250" dirty="0"/>
              <a:t>Dataset</a:t>
            </a:r>
          </a:p>
        </p:txBody>
      </p:sp>
      <p:sp>
        <p:nvSpPr>
          <p:cNvPr id="55" name="Ingestor-Backend…">
            <a:extLst>
              <a:ext uri="{FF2B5EF4-FFF2-40B4-BE49-F238E27FC236}">
                <a16:creationId xmlns:a16="http://schemas.microsoft.com/office/drawing/2014/main" id="{981FDEB8-84F8-C50A-B6BB-3C9185746368}"/>
              </a:ext>
            </a:extLst>
          </p:cNvPr>
          <p:cNvSpPr txBox="1"/>
          <p:nvPr/>
        </p:nvSpPr>
        <p:spPr>
          <a:xfrm>
            <a:off x="5956341" y="1685709"/>
            <a:ext cx="151257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Data transfer via Globus/S3</a:t>
            </a:r>
          </a:p>
        </p:txBody>
      </p:sp>
      <p:sp>
        <p:nvSpPr>
          <p:cNvPr id="57" name="Cataloging and  archiving">
            <a:extLst>
              <a:ext uri="{FF2B5EF4-FFF2-40B4-BE49-F238E27FC236}">
                <a16:creationId xmlns:a16="http://schemas.microsoft.com/office/drawing/2014/main" id="{364C8A93-1670-E556-1099-DEE585C05973}"/>
              </a:ext>
            </a:extLst>
          </p:cNvPr>
          <p:cNvSpPr txBox="1"/>
          <p:nvPr/>
        </p:nvSpPr>
        <p:spPr>
          <a:xfrm>
            <a:off x="8197110" y="1912803"/>
            <a:ext cx="111844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Cataloging and </a:t>
            </a:r>
            <a:br>
              <a:rPr sz="1250" dirty="0"/>
            </a:br>
            <a:r>
              <a:rPr sz="1250" dirty="0"/>
              <a:t>archiving</a:t>
            </a:r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0D6CFDA3-96C9-B961-6CF3-773B88D5D10F}"/>
              </a:ext>
            </a:extLst>
          </p:cNvPr>
          <p:cNvSpPr/>
          <p:nvPr/>
        </p:nvSpPr>
        <p:spPr>
          <a:xfrm>
            <a:off x="1603466" y="5015865"/>
            <a:ext cx="869660" cy="3656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11F01944-9AC8-2E40-45A0-E4BE18E97ECD}"/>
              </a:ext>
            </a:extLst>
          </p:cNvPr>
          <p:cNvSpPr/>
          <p:nvPr/>
        </p:nvSpPr>
        <p:spPr>
          <a:xfrm flipV="1">
            <a:off x="1604016" y="3827448"/>
            <a:ext cx="936745" cy="5046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66BC73A6-B5D8-6DB8-05BC-78B9F51EDB31}"/>
              </a:ext>
            </a:extLst>
          </p:cNvPr>
          <p:cNvSpPr/>
          <p:nvPr/>
        </p:nvSpPr>
        <p:spPr>
          <a:xfrm flipV="1">
            <a:off x="6244291" y="2824508"/>
            <a:ext cx="552593" cy="2890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1" name="Line">
            <a:extLst>
              <a:ext uri="{FF2B5EF4-FFF2-40B4-BE49-F238E27FC236}">
                <a16:creationId xmlns:a16="http://schemas.microsoft.com/office/drawing/2014/main" id="{76A960AE-16CB-A0AE-E1DB-E2B746958E5C}"/>
              </a:ext>
            </a:extLst>
          </p:cNvPr>
          <p:cNvSpPr/>
          <p:nvPr/>
        </p:nvSpPr>
        <p:spPr>
          <a:xfrm>
            <a:off x="7674760" y="2618046"/>
            <a:ext cx="7210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2" name="Line">
            <a:extLst>
              <a:ext uri="{FF2B5EF4-FFF2-40B4-BE49-F238E27FC236}">
                <a16:creationId xmlns:a16="http://schemas.microsoft.com/office/drawing/2014/main" id="{C156EE0F-B847-9A17-0102-8724C994E4EE}"/>
              </a:ext>
            </a:extLst>
          </p:cNvPr>
          <p:cNvSpPr/>
          <p:nvPr/>
        </p:nvSpPr>
        <p:spPr>
          <a:xfrm flipV="1">
            <a:off x="3715244" y="2922007"/>
            <a:ext cx="4645433" cy="25654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C4032EEA-24DF-553E-4AC6-AE3588BB15EC}"/>
              </a:ext>
            </a:extLst>
          </p:cNvPr>
          <p:cNvSpPr/>
          <p:nvPr/>
        </p:nvSpPr>
        <p:spPr>
          <a:xfrm>
            <a:off x="3325102" y="3743688"/>
            <a:ext cx="516155" cy="2861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3129B34D-5996-75BD-8931-36FBC840EA7A}"/>
              </a:ext>
            </a:extLst>
          </p:cNvPr>
          <p:cNvSpPr/>
          <p:nvPr/>
        </p:nvSpPr>
        <p:spPr>
          <a:xfrm flipV="1">
            <a:off x="4536413" y="3589894"/>
            <a:ext cx="812173" cy="4211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65" name="Group">
            <a:extLst>
              <a:ext uri="{FF2B5EF4-FFF2-40B4-BE49-F238E27FC236}">
                <a16:creationId xmlns:a16="http://schemas.microsoft.com/office/drawing/2014/main" id="{C677C4EB-DE28-9543-98FC-E170E5E4CC15}"/>
              </a:ext>
            </a:extLst>
          </p:cNvPr>
          <p:cNvGrpSpPr/>
          <p:nvPr/>
        </p:nvGrpSpPr>
        <p:grpSpPr>
          <a:xfrm>
            <a:off x="3823880" y="3661471"/>
            <a:ext cx="936749" cy="1190842"/>
            <a:chOff x="0" y="0"/>
            <a:chExt cx="1873496" cy="2381683"/>
          </a:xfrm>
        </p:grpSpPr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DAEB4595-B971-24DE-168F-D6A06618D183}"/>
                </a:ext>
              </a:extLst>
            </p:cNvPr>
            <p:cNvSpPr/>
            <p:nvPr/>
          </p:nvSpPr>
          <p:spPr>
            <a:xfrm>
              <a:off x="0" y="0"/>
              <a:ext cx="1865372" cy="2336219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7" name="3.jpg" descr="3.jpg">
              <a:extLst>
                <a:ext uri="{FF2B5EF4-FFF2-40B4-BE49-F238E27FC236}">
                  <a16:creationId xmlns:a16="http://schemas.microsoft.com/office/drawing/2014/main" id="{2395CF6C-1BA4-9543-1A86-C0080C53A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108" y="41416"/>
              <a:ext cx="1198132" cy="118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(Automatic) Metadata Extractor">
              <a:extLst>
                <a:ext uri="{FF2B5EF4-FFF2-40B4-BE49-F238E27FC236}">
                  <a16:creationId xmlns:a16="http://schemas.microsoft.com/office/drawing/2014/main" id="{E644D0C9-0B74-96C4-6686-1FDE0A935270}"/>
                </a:ext>
              </a:extLst>
            </p:cNvPr>
            <p:cNvSpPr txBox="1"/>
            <p:nvPr/>
          </p:nvSpPr>
          <p:spPr>
            <a:xfrm>
              <a:off x="92396" y="1124930"/>
              <a:ext cx="1781100" cy="1256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defRPr sz="2500" b="0"/>
              </a:pPr>
              <a:r>
                <a:rPr sz="1250"/>
                <a:t>(Automatic) </a:t>
              </a:r>
              <a:r>
                <a:rPr sz="1250" b="1"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Metadata Extractor</a:t>
              </a:r>
            </a:p>
          </p:txBody>
        </p:sp>
      </p:grpSp>
      <p:pic>
        <p:nvPicPr>
          <p:cNvPr id="70" name="8.jpg" descr="8.jpg">
            <a:extLst>
              <a:ext uri="{FF2B5EF4-FFF2-40B4-BE49-F238E27FC236}">
                <a16:creationId xmlns:a16="http://schemas.microsoft.com/office/drawing/2014/main" id="{5D6DEAB4-9113-C6EF-518A-1AB0C2CBF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967" y="3232615"/>
            <a:ext cx="1092422" cy="10667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Line">
            <a:extLst>
              <a:ext uri="{FF2B5EF4-FFF2-40B4-BE49-F238E27FC236}">
                <a16:creationId xmlns:a16="http://schemas.microsoft.com/office/drawing/2014/main" id="{3E1A1F0F-B793-2B83-94AA-4613E2084956}"/>
              </a:ext>
            </a:extLst>
          </p:cNvPr>
          <p:cNvSpPr/>
          <p:nvPr/>
        </p:nvSpPr>
        <p:spPr>
          <a:xfrm>
            <a:off x="8885680" y="3070068"/>
            <a:ext cx="242176" cy="47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7E5B1D-BE49-6A89-8F15-CAB86D77DA9C}"/>
              </a:ext>
            </a:extLst>
          </p:cNvPr>
          <p:cNvSpPr txBox="1"/>
          <p:nvPr/>
        </p:nvSpPr>
        <p:spPr>
          <a:xfrm>
            <a:off x="8058062" y="1341642"/>
            <a:ext cx="20765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Catalog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7DB5AC-592E-1285-D24C-16846D6FCA3E}"/>
              </a:ext>
            </a:extLst>
          </p:cNvPr>
          <p:cNvSpPr txBox="1"/>
          <p:nvPr/>
        </p:nvSpPr>
        <p:spPr>
          <a:xfrm>
            <a:off x="10344600" y="1341642"/>
            <a:ext cx="168854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Publishing</a:t>
            </a:r>
          </a:p>
        </p:txBody>
      </p:sp>
      <p:sp>
        <p:nvSpPr>
          <p:cNvPr id="3" name="Storage of Raw Data">
            <a:extLst>
              <a:ext uri="{FF2B5EF4-FFF2-40B4-BE49-F238E27FC236}">
                <a16:creationId xmlns:a16="http://schemas.microsoft.com/office/drawing/2014/main" id="{1FD5FCBD-CBB2-6D2B-D11A-0D70EFF791A7}"/>
              </a:ext>
            </a:extLst>
          </p:cNvPr>
          <p:cNvSpPr txBox="1"/>
          <p:nvPr/>
        </p:nvSpPr>
        <p:spPr>
          <a:xfrm>
            <a:off x="3607983" y="5562600"/>
            <a:ext cx="1695062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lang="en-US" sz="1250" dirty="0"/>
              <a:t>CSCS Petabyte Archive</a:t>
            </a:r>
          </a:p>
          <a:p>
            <a:pPr algn="l">
              <a:defRPr sz="2500" b="0"/>
            </a:pPr>
            <a:endParaRPr lang="en-US" sz="1250" dirty="0"/>
          </a:p>
          <a:p>
            <a:pPr algn="l">
              <a:defRPr sz="2500" b="0"/>
            </a:pPr>
            <a:r>
              <a:rPr lang="en-US" sz="1250" dirty="0"/>
              <a:t>ETHZ Long Term Storage</a:t>
            </a:r>
            <a:endParaRPr sz="125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61C48E3-B9F9-435F-810D-02AC26FE12EB}"/>
              </a:ext>
            </a:extLst>
          </p:cNvPr>
          <p:cNvSpPr/>
          <p:nvPr/>
        </p:nvSpPr>
        <p:spPr>
          <a:xfrm>
            <a:off x="3351720" y="5668944"/>
            <a:ext cx="186182" cy="40287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gestor-Backend…">
            <a:extLst>
              <a:ext uri="{FF2B5EF4-FFF2-40B4-BE49-F238E27FC236}">
                <a16:creationId xmlns:a16="http://schemas.microsoft.com/office/drawing/2014/main" id="{30A3DA89-F958-5CC1-17A0-DA09DEC92BDD}"/>
              </a:ext>
            </a:extLst>
          </p:cNvPr>
          <p:cNvSpPr txBox="1"/>
          <p:nvPr/>
        </p:nvSpPr>
        <p:spPr>
          <a:xfrm>
            <a:off x="10406715" y="3931337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Deposition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Export to EMPIAR, EMDB, or PDB</a:t>
            </a:r>
            <a:endParaRPr sz="1250" dirty="0"/>
          </a:p>
        </p:txBody>
      </p:sp>
      <p:pic>
        <p:nvPicPr>
          <p:cNvPr id="14" name="Graphic 13" descr="Delivery with solid fill">
            <a:extLst>
              <a:ext uri="{FF2B5EF4-FFF2-40B4-BE49-F238E27FC236}">
                <a16:creationId xmlns:a16="http://schemas.microsoft.com/office/drawing/2014/main" id="{CFFD943F-4A4B-EB7E-7560-057A39AAA7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9475" y="2218561"/>
            <a:ext cx="914400" cy="914400"/>
          </a:xfrm>
          <a:prstGeom prst="rect">
            <a:avLst/>
          </a:prstGeom>
        </p:spPr>
      </p:pic>
      <p:pic>
        <p:nvPicPr>
          <p:cNvPr id="16" name="Graphic 15" descr="Share with solid fill">
            <a:extLst>
              <a:ext uri="{FF2B5EF4-FFF2-40B4-BE49-F238E27FC236}">
                <a16:creationId xmlns:a16="http://schemas.microsoft.com/office/drawing/2014/main" id="{5385BDDD-CB22-418F-FF12-84D44D7914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1252" y="3066109"/>
            <a:ext cx="809582" cy="809582"/>
          </a:xfrm>
          <a:prstGeom prst="rect">
            <a:avLst/>
          </a:prstGeom>
        </p:spPr>
      </p:pic>
      <p:pic>
        <p:nvPicPr>
          <p:cNvPr id="18" name="Graphic 17" descr="Label with solid fill">
            <a:extLst>
              <a:ext uri="{FF2B5EF4-FFF2-40B4-BE49-F238E27FC236}">
                <a16:creationId xmlns:a16="http://schemas.microsoft.com/office/drawing/2014/main" id="{11308757-AE22-D3F8-C0AB-57E12023FD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75250" y="1926251"/>
            <a:ext cx="914400" cy="914400"/>
          </a:xfrm>
          <a:prstGeom prst="rect">
            <a:avLst/>
          </a:prstGeom>
        </p:spPr>
      </p:pic>
      <p:sp>
        <p:nvSpPr>
          <p:cNvPr id="20" name="Ingestor-Backend…">
            <a:extLst>
              <a:ext uri="{FF2B5EF4-FFF2-40B4-BE49-F238E27FC236}">
                <a16:creationId xmlns:a16="http://schemas.microsoft.com/office/drawing/2014/main" id="{39335574-FF08-8DE8-B762-EBCE15B4D87C}"/>
              </a:ext>
            </a:extLst>
          </p:cNvPr>
          <p:cNvSpPr txBox="1"/>
          <p:nvPr/>
        </p:nvSpPr>
        <p:spPr>
          <a:xfrm>
            <a:off x="10449757" y="2696944"/>
            <a:ext cx="151257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DOI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Publish in SciCat</a:t>
            </a:r>
            <a:endParaRPr sz="1250"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8A85921B-2161-D50B-5977-C00A5F367C04}"/>
              </a:ext>
            </a:extLst>
          </p:cNvPr>
          <p:cNvSpPr/>
          <p:nvPr/>
        </p:nvSpPr>
        <p:spPr>
          <a:xfrm>
            <a:off x="9392864" y="2618047"/>
            <a:ext cx="13639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BA8E8B2B-3790-12C8-AE66-3D8D48DB19B7}"/>
              </a:ext>
            </a:extLst>
          </p:cNvPr>
          <p:cNvSpPr/>
          <p:nvPr/>
        </p:nvSpPr>
        <p:spPr>
          <a:xfrm>
            <a:off x="9392864" y="2743199"/>
            <a:ext cx="1363900" cy="8207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D2404289-900A-752D-028C-5188DDA0671A}"/>
              </a:ext>
            </a:extLst>
          </p:cNvPr>
          <p:cNvSpPr/>
          <p:nvPr/>
        </p:nvSpPr>
        <p:spPr>
          <a:xfrm>
            <a:off x="10289410" y="1341643"/>
            <a:ext cx="1743729" cy="3393476"/>
          </a:xfrm>
          <a:prstGeom prst="roundRect">
            <a:avLst>
              <a:gd name="adj" fmla="val 6516"/>
            </a:avLst>
          </a:prstGeom>
          <a:ln w="38100">
            <a:solidFill>
              <a:schemeClr val="accent2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81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>
          <a:extLst>
            <a:ext uri="{FF2B5EF4-FFF2-40B4-BE49-F238E27FC236}">
              <a16:creationId xmlns:a16="http://schemas.microsoft.com/office/drawing/2014/main" id="{6F4C2F30-A43B-84FB-334A-3FD58CADF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2db2760b9c_1_32">
            <a:extLst>
              <a:ext uri="{FF2B5EF4-FFF2-40B4-BE49-F238E27FC236}">
                <a16:creationId xmlns:a16="http://schemas.microsoft.com/office/drawing/2014/main" id="{02D94FA1-EC4C-4EDF-93EC-F894BA8D5E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/>
              <a:t>Publishing</a:t>
            </a:r>
            <a:endParaRPr/>
          </a:p>
        </p:txBody>
      </p:sp>
      <p:sp>
        <p:nvSpPr>
          <p:cNvPr id="707" name="Google Shape;707;g32db2760b9c_1_32">
            <a:extLst>
              <a:ext uri="{FF2B5EF4-FFF2-40B4-BE49-F238E27FC236}">
                <a16:creationId xmlns:a16="http://schemas.microsoft.com/office/drawing/2014/main" id="{16CCF6A5-037C-5695-600A-DCDD88C37D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33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-US" b="1"/>
              <a:t>Publish with SciCat</a:t>
            </a:r>
            <a:endParaRPr b="1"/>
          </a:p>
          <a:p>
            <a:r>
              <a:rPr lang="en-US"/>
              <a:t>Assign a DOI</a:t>
            </a:r>
            <a:endParaRPr/>
          </a:p>
          <a:p>
            <a:r>
              <a:rPr lang="en-US"/>
              <a:t>Retrievable via download links</a:t>
            </a:r>
            <a:endParaRPr/>
          </a:p>
          <a:p>
            <a:r>
              <a:rPr lang="en-US"/>
              <a:t>Indexed by EOSC, b2find, Google dataset search, etc</a:t>
            </a:r>
            <a:endParaRPr/>
          </a:p>
          <a:p>
            <a:r>
              <a:rPr lang="en-US"/>
              <a:t>Provide DataCite and OAI-PMH metadata for interoperability</a:t>
            </a:r>
            <a:endParaRPr/>
          </a:p>
          <a:p>
            <a:r>
              <a:rPr lang="en-US"/>
              <a:t>Supports all data types</a:t>
            </a:r>
            <a:endParaRPr/>
          </a:p>
        </p:txBody>
      </p:sp>
      <p:sp>
        <p:nvSpPr>
          <p:cNvPr id="708" name="Google Shape;708;g32db2760b9c_1_32">
            <a:extLst>
              <a:ext uri="{FF2B5EF4-FFF2-40B4-BE49-F238E27FC236}">
                <a16:creationId xmlns:a16="http://schemas.microsoft.com/office/drawing/2014/main" id="{8A1D9D67-153B-24B0-AB61-7B557D597B3C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33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r>
              <a:rPr lang="en-US" b="1"/>
              <a:t>Publish to EMPA/PDB/EMPIAR</a:t>
            </a:r>
            <a:endParaRPr b="1"/>
          </a:p>
          <a:p>
            <a:r>
              <a:rPr lang="en-US"/>
              <a:t>Suitable for life science datasets</a:t>
            </a:r>
            <a:endParaRPr/>
          </a:p>
          <a:p>
            <a:r>
              <a:rPr lang="en-US"/>
              <a:t>Metadata can be downloaded in mmCIF format and uploaded to OneDep (EMDB+PDB)</a:t>
            </a:r>
            <a:endParaRPr/>
          </a:p>
          <a:p>
            <a:r>
              <a:rPr lang="en-US"/>
              <a:t>Directly start a EMDB or PDB submission from the dataset and continue on the OneDep site</a:t>
            </a:r>
            <a:endParaRPr/>
          </a:p>
          <a:p>
            <a:r>
              <a:rPr lang="en-US"/>
              <a:t>Migrate raw data to EMPIAR (planned)</a:t>
            </a:r>
            <a:endParaRPr/>
          </a:p>
        </p:txBody>
      </p:sp>
      <p:pic>
        <p:nvPicPr>
          <p:cNvPr id="709" name="Google Shape;709;g32db2760b9c_1_32">
            <a:extLst>
              <a:ext uri="{FF2B5EF4-FFF2-40B4-BE49-F238E27FC236}">
                <a16:creationId xmlns:a16="http://schemas.microsoft.com/office/drawing/2014/main" id="{52AA2283-E0A8-82FF-2562-D96C3BADF2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367" y="4865838"/>
            <a:ext cx="2426931" cy="686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g32db2760b9c_1_32">
            <a:extLst>
              <a:ext uri="{FF2B5EF4-FFF2-40B4-BE49-F238E27FC236}">
                <a16:creationId xmlns:a16="http://schemas.microsoft.com/office/drawing/2014/main" id="{1AA8DACB-7318-FC10-FD8A-6F0A47A62B0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105" b="1095"/>
          <a:stretch/>
        </p:blipFill>
        <p:spPr>
          <a:xfrm>
            <a:off x="9134734" y="4865835"/>
            <a:ext cx="2426933" cy="735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g32db2760b9c_1_32">
            <a:extLst>
              <a:ext uri="{FF2B5EF4-FFF2-40B4-BE49-F238E27FC236}">
                <a16:creationId xmlns:a16="http://schemas.microsoft.com/office/drawing/2014/main" id="{8C546929-749B-F4F2-10CB-B562284385A7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367" y="4865834"/>
            <a:ext cx="2426935" cy="73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g32db2760b9c_1_32">
            <a:extLst>
              <a:ext uri="{FF2B5EF4-FFF2-40B4-BE49-F238E27FC236}">
                <a16:creationId xmlns:a16="http://schemas.microsoft.com/office/drawing/2014/main" id="{9958CC8A-E2FB-ACA8-451F-4CFBBD59C3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9368" y="5687860"/>
            <a:ext cx="1111857" cy="110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g32db2760b9c_1_32">
            <a:extLst>
              <a:ext uri="{FF2B5EF4-FFF2-40B4-BE49-F238E27FC236}">
                <a16:creationId xmlns:a16="http://schemas.microsoft.com/office/drawing/2014/main" id="{D48B20E1-3F0D-2794-4C45-CE6792A3107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34733" y="5648736"/>
            <a:ext cx="990600" cy="1179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32db2760b9c_1_32">
            <a:extLst>
              <a:ext uri="{FF2B5EF4-FFF2-40B4-BE49-F238E27FC236}">
                <a16:creationId xmlns:a16="http://schemas.microsoft.com/office/drawing/2014/main" id="{FA0B4BD0-AE3E-CA18-06AF-BBBE944EAD7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4367" y="5675746"/>
            <a:ext cx="990600" cy="112569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g32db2760b9c_1_32">
            <a:extLst>
              <a:ext uri="{FF2B5EF4-FFF2-40B4-BE49-F238E27FC236}">
                <a16:creationId xmlns:a16="http://schemas.microsoft.com/office/drawing/2014/main" id="{C12AD845-8C28-33E5-3321-BFC61CBC5405}"/>
              </a:ext>
            </a:extLst>
          </p:cNvPr>
          <p:cNvSpPr txBox="1"/>
          <p:nvPr/>
        </p:nvSpPr>
        <p:spPr>
          <a:xfrm>
            <a:off x="4181233" y="6001392"/>
            <a:ext cx="20632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>
                <a:solidFill>
                  <a:schemeClr val="dk2"/>
                </a:solidFill>
              </a:rPr>
              <a:t>micrographs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716" name="Google Shape;716;g32db2760b9c_1_32">
            <a:extLst>
              <a:ext uri="{FF2B5EF4-FFF2-40B4-BE49-F238E27FC236}">
                <a16:creationId xmlns:a16="http://schemas.microsoft.com/office/drawing/2014/main" id="{398E2D01-9FD1-1A3C-B80B-6B8A4324297D}"/>
              </a:ext>
            </a:extLst>
          </p:cNvPr>
          <p:cNvSpPr txBox="1"/>
          <p:nvPr/>
        </p:nvSpPr>
        <p:spPr>
          <a:xfrm>
            <a:off x="7356233" y="6001392"/>
            <a:ext cx="13260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>
                <a:solidFill>
                  <a:schemeClr val="dk2"/>
                </a:solidFill>
              </a:rPr>
              <a:t>maps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717" name="Google Shape;717;g32db2760b9c_1_32">
            <a:extLst>
              <a:ext uri="{FF2B5EF4-FFF2-40B4-BE49-F238E27FC236}">
                <a16:creationId xmlns:a16="http://schemas.microsoft.com/office/drawing/2014/main" id="{8DB87F13-5D4D-6C90-1FB3-5442BD4EB6AA}"/>
              </a:ext>
            </a:extLst>
          </p:cNvPr>
          <p:cNvSpPr txBox="1"/>
          <p:nvPr/>
        </p:nvSpPr>
        <p:spPr>
          <a:xfrm>
            <a:off x="10326400" y="6001392"/>
            <a:ext cx="1326000" cy="4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>
                <a:solidFill>
                  <a:schemeClr val="dk2"/>
                </a:solidFill>
              </a:rPr>
              <a:t>models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718" name="Google Shape;718;g32db2760b9c_1_32">
            <a:extLst>
              <a:ext uri="{FF2B5EF4-FFF2-40B4-BE49-F238E27FC236}">
                <a16:creationId xmlns:a16="http://schemas.microsoft.com/office/drawing/2014/main" id="{21A01354-F88A-FE01-FF60-6C26A9E5B46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2100" y="4872283"/>
            <a:ext cx="2063200" cy="722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401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3F042FD-21E3-1628-31EB-8159ED0979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012090"/>
              </p:ext>
            </p:extLst>
          </p:nvPr>
        </p:nvGraphicFramePr>
        <p:xfrm>
          <a:off x="695325" y="1376363"/>
          <a:ext cx="8964612" cy="3235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482306">
                  <a:extLst>
                    <a:ext uri="{9D8B030D-6E8A-4147-A177-3AD203B41FA5}">
                      <a16:colId xmlns:a16="http://schemas.microsoft.com/office/drawing/2014/main" val="2399664850"/>
                    </a:ext>
                  </a:extLst>
                </a:gridCol>
                <a:gridCol w="4482306">
                  <a:extLst>
                    <a:ext uri="{9D8B030D-6E8A-4147-A177-3AD203B41FA5}">
                      <a16:colId xmlns:a16="http://schemas.microsoft.com/office/drawing/2014/main" val="36276950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Before </a:t>
                      </a:r>
                      <a:r>
                        <a:rPr lang="en-US" dirty="0" err="1"/>
                        <a:t>OpenEM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After </a:t>
                      </a:r>
                      <a:r>
                        <a:rPr lang="en-US" dirty="0" err="1"/>
                        <a:t>OpenEM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365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Diverse data collection workflows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Unified workflows </a:t>
                      </a:r>
                      <a:r>
                        <a:rPr lang="en-US" dirty="0"/>
                        <a:t>at all facilities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35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Separate accounts per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Single sign-on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852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Manually log instrument settings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Standardized, automated metadata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257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Data stored on hard drives or lab storage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High-reliability tape storage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95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Access “by request”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Easy online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1178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Manual deposition in EMDB/EMPIAR/PDB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Pre-fill deposition forms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13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data repository for many data types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FAIR publication </a:t>
                      </a:r>
                      <a:r>
                        <a:rPr lang="en-US" dirty="0"/>
                        <a:t>in SciCat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949081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09E17-D0A7-164B-226D-F53FB872F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2024-11-07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1AE52-E310-5D12-8111-12A815D2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20566-9E49-34EF-C0DF-148FEE30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benefits</a:t>
            </a:r>
          </a:p>
        </p:txBody>
      </p:sp>
    </p:spTree>
    <p:extLst>
      <p:ext uri="{BB962C8B-B14F-4D97-AF65-F5344CB8AC3E}">
        <p14:creationId xmlns:p14="http://schemas.microsoft.com/office/powerpoint/2010/main" val="2322542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>
          <a:extLst>
            <a:ext uri="{FF2B5EF4-FFF2-40B4-BE49-F238E27FC236}">
              <a16:creationId xmlns:a16="http://schemas.microsoft.com/office/drawing/2014/main" id="{687EFED8-1D79-F0B7-1DE7-79D330687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">
            <a:extLst>
              <a:ext uri="{FF2B5EF4-FFF2-40B4-BE49-F238E27FC236}">
                <a16:creationId xmlns:a16="http://schemas.microsoft.com/office/drawing/2014/main" id="{4FB549D0-2D3C-B408-6C6A-E16B81CF78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Acknowledgements</a:t>
            </a:r>
          </a:p>
        </p:txBody>
      </p:sp>
      <p:pic>
        <p:nvPicPr>
          <p:cNvPr id="447" name="Google Shape;447;p8" descr="299 - Electron Microscopy Center">
            <a:extLst>
              <a:ext uri="{FF2B5EF4-FFF2-40B4-BE49-F238E27FC236}">
                <a16:creationId xmlns:a16="http://schemas.microsoft.com/office/drawing/2014/main" id="{1FBE7118-EC28-F384-85C8-613CC6E583B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4389" y="4561426"/>
            <a:ext cx="2366819" cy="694267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">
            <a:extLst>
              <a:ext uri="{FF2B5EF4-FFF2-40B4-BE49-F238E27FC236}">
                <a16:creationId xmlns:a16="http://schemas.microsoft.com/office/drawing/2014/main" id="{0861BB17-8D17-912B-F626-CF78CB160EBD}"/>
              </a:ext>
            </a:extLst>
          </p:cNvPr>
          <p:cNvSpPr txBox="1"/>
          <p:nvPr/>
        </p:nvSpPr>
        <p:spPr>
          <a:xfrm>
            <a:off x="3919061" y="4446366"/>
            <a:ext cx="2009166" cy="98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Rolf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Erni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Despina </a:t>
            </a:r>
            <a:r>
              <a:rPr lang="en-US" sz="1467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Adamopoulou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67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37050" marR="0" lvl="0" indent="-143916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8">
            <a:extLst>
              <a:ext uri="{FF2B5EF4-FFF2-40B4-BE49-F238E27FC236}">
                <a16:creationId xmlns:a16="http://schemas.microsoft.com/office/drawing/2014/main" id="{15B618A8-F0FB-2550-DF2E-73C6FBC1D1A0}"/>
              </a:ext>
            </a:extLst>
          </p:cNvPr>
          <p:cNvSpPr txBox="1"/>
          <p:nvPr/>
        </p:nvSpPr>
        <p:spPr>
          <a:xfrm>
            <a:off x="2565717" y="2987631"/>
            <a:ext cx="3377883" cy="104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Alun Ashton, Gregor Cicchetti, Peter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Hüsser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Michael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Kallmeier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-Glanz, Volodymyr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Korkhov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Carlo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Minotti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Elisabeth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Müller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Gebhard Schertler</a:t>
            </a:r>
            <a:endParaRPr sz="1467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8">
            <a:extLst>
              <a:ext uri="{FF2B5EF4-FFF2-40B4-BE49-F238E27FC236}">
                <a16:creationId xmlns:a16="http://schemas.microsoft.com/office/drawing/2014/main" id="{24DDAC44-3092-E56C-1C3F-6BCB4CB658DF}"/>
              </a:ext>
            </a:extLst>
          </p:cNvPr>
          <p:cNvSpPr txBox="1"/>
          <p:nvPr/>
        </p:nvSpPr>
        <p:spPr>
          <a:xfrm>
            <a:off x="10232525" y="1298880"/>
            <a:ext cx="2247396" cy="527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Andreas Boland,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Orsolyz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Barabas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Andrew Howe, 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Attila </a:t>
            </a:r>
            <a:r>
              <a:rPr lang="en-US" sz="1467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Nacsa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en-US" sz="1467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Robbie </a:t>
            </a:r>
            <a:r>
              <a:rPr lang="en-US" sz="1467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Loewith</a:t>
            </a:r>
            <a:endParaRPr sz="1467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p8" descr="A picture containing email&#10;&#10;Description automatically generated">
            <a:extLst>
              <a:ext uri="{FF2B5EF4-FFF2-40B4-BE49-F238E27FC236}">
                <a16:creationId xmlns:a16="http://schemas.microsoft.com/office/drawing/2014/main" id="{0A20EB77-35FC-3C75-EAE3-157DAB7DCC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3739" y="1582704"/>
            <a:ext cx="1692918" cy="48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8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2A21C6-7BDA-8257-68EF-3D06C75944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3739" y="2437465"/>
            <a:ext cx="1692919" cy="55118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8">
            <a:extLst>
              <a:ext uri="{FF2B5EF4-FFF2-40B4-BE49-F238E27FC236}">
                <a16:creationId xmlns:a16="http://schemas.microsoft.com/office/drawing/2014/main" id="{A5240A0A-4C92-DE45-8391-F2618D38F338}"/>
              </a:ext>
            </a:extLst>
          </p:cNvPr>
          <p:cNvSpPr txBox="1"/>
          <p:nvPr/>
        </p:nvSpPr>
        <p:spPr>
          <a:xfrm>
            <a:off x="9060212" y="2437329"/>
            <a:ext cx="1692919" cy="3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Mohamed Chami, Timm Maier, 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Yves </a:t>
            </a:r>
            <a:r>
              <a:rPr lang="en-US" sz="1467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Tittes</a:t>
            </a:r>
            <a:endParaRPr sz="1867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8" descr="A picture containing logo&#10;&#10;Description automatically generated">
            <a:extLst>
              <a:ext uri="{FF2B5EF4-FFF2-40B4-BE49-F238E27FC236}">
                <a16:creationId xmlns:a16="http://schemas.microsoft.com/office/drawing/2014/main" id="{0F1AF0A4-9BE6-4D09-818C-A2494B05F4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6651" y="3551764"/>
            <a:ext cx="1259404" cy="96554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8">
            <a:extLst>
              <a:ext uri="{FF2B5EF4-FFF2-40B4-BE49-F238E27FC236}">
                <a16:creationId xmlns:a16="http://schemas.microsoft.com/office/drawing/2014/main" id="{1F4C7DEA-D87D-4CE1-7B2F-623646B9BA5F}"/>
              </a:ext>
            </a:extLst>
          </p:cNvPr>
          <p:cNvSpPr txBox="1"/>
          <p:nvPr/>
        </p:nvSpPr>
        <p:spPr>
          <a:xfrm>
            <a:off x="9118402" y="3576813"/>
            <a:ext cx="2739009" cy="98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Kalbermatter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Benoît Zuber, 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 Wiessner, Daniel Alder</a:t>
            </a:r>
            <a:endParaRPr sz="1867" b="0" i="1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8" descr="A blue circle with black text&#10;&#10;Description automatically generated">
            <a:extLst>
              <a:ext uri="{FF2B5EF4-FFF2-40B4-BE49-F238E27FC236}">
                <a16:creationId xmlns:a16="http://schemas.microsoft.com/office/drawing/2014/main" id="{BB05EBF6-B03D-D6DE-FB11-9711B7ABCAC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4389" y="2548180"/>
            <a:ext cx="994917" cy="43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30;p27">
            <a:extLst>
              <a:ext uri="{FF2B5EF4-FFF2-40B4-BE49-F238E27FC236}">
                <a16:creationId xmlns:a16="http://schemas.microsoft.com/office/drawing/2014/main" id="{ED85D852-9931-B663-EC54-12CD08BF10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25200" y="1356928"/>
            <a:ext cx="969433" cy="96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32;p27">
            <a:extLst>
              <a:ext uri="{FF2B5EF4-FFF2-40B4-BE49-F238E27FC236}">
                <a16:creationId xmlns:a16="http://schemas.microsoft.com/office/drawing/2014/main" id="{20DCC51D-598B-3636-B7F9-76CC8CA2966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73512" y="3608676"/>
            <a:ext cx="959881" cy="959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33;p27">
            <a:extLst>
              <a:ext uri="{FF2B5EF4-FFF2-40B4-BE49-F238E27FC236}">
                <a16:creationId xmlns:a16="http://schemas.microsoft.com/office/drawing/2014/main" id="{F33BB2F3-5968-B150-E811-789FA6D3A3B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74169" y="4460156"/>
            <a:ext cx="959882" cy="95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737;p27">
            <a:extLst>
              <a:ext uri="{FF2B5EF4-FFF2-40B4-BE49-F238E27FC236}">
                <a16:creationId xmlns:a16="http://schemas.microsoft.com/office/drawing/2014/main" id="{A471D5A0-DB91-7C09-4916-8DBEE45E297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075778" y="2469120"/>
            <a:ext cx="959880" cy="95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8">
            <a:extLst>
              <a:ext uri="{FF2B5EF4-FFF2-40B4-BE49-F238E27FC236}">
                <a16:creationId xmlns:a16="http://schemas.microsoft.com/office/drawing/2014/main" id="{F7464472-D1F8-8609-C11B-63AE115C0B9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50281" y="1460700"/>
            <a:ext cx="1328424" cy="37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02135F-A6C0-4777-F2CA-A8CE044FCCA2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2744" y="5677398"/>
            <a:ext cx="1818582" cy="53383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8">
            <a:extLst>
              <a:ext uri="{FF2B5EF4-FFF2-40B4-BE49-F238E27FC236}">
                <a16:creationId xmlns:a16="http://schemas.microsoft.com/office/drawing/2014/main" id="{F5C95FD2-C9C9-236F-77A2-FD74E775BC8D}"/>
              </a:ext>
            </a:extLst>
          </p:cNvPr>
          <p:cNvSpPr txBox="1"/>
          <p:nvPr/>
        </p:nvSpPr>
        <p:spPr>
          <a:xfrm>
            <a:off x="3668956" y="5695921"/>
            <a:ext cx="3568376" cy="95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Matthew Baker, Nicolas Blanc, Daniel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Böhringer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Christophe Briand, Christophe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Copéret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Miroslav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Peterek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Bilal Qureshi, Andrzej J.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Rzepiela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Philipp </a:t>
            </a:r>
            <a:r>
              <a:rPr lang="en-US" sz="1467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Wissmann</a:t>
            </a:r>
            <a:endParaRPr sz="1467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4" name="Google Shape;454;p8" descr="A picture containing icon&#10;&#10;Description automatically generated">
            <a:extLst>
              <a:ext uri="{FF2B5EF4-FFF2-40B4-BE49-F238E27FC236}">
                <a16:creationId xmlns:a16="http://schemas.microsoft.com/office/drawing/2014/main" id="{AB330EFE-013B-CC4D-CD48-BC5647F812C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50281" y="1957081"/>
            <a:ext cx="1632637" cy="56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8">
            <a:extLst>
              <a:ext uri="{FF2B5EF4-FFF2-40B4-BE49-F238E27FC236}">
                <a16:creationId xmlns:a16="http://schemas.microsoft.com/office/drawing/2014/main" id="{5C0A5D55-F490-D89D-71AA-54AB49C4AEB3}"/>
              </a:ext>
            </a:extLst>
          </p:cNvPr>
          <p:cNvSpPr txBox="1"/>
          <p:nvPr/>
        </p:nvSpPr>
        <p:spPr>
          <a:xfrm>
            <a:off x="3736687" y="1460700"/>
            <a:ext cx="2191540" cy="150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Marco Cantoni, </a:t>
            </a:r>
            <a:r>
              <a:rPr lang="en-US" sz="1467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Sofya </a:t>
            </a:r>
            <a:r>
              <a:rPr lang="en-US" sz="1467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Lakina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Alexander Myasnikov, Alexandra </a:t>
            </a:r>
            <a:r>
              <a:rPr lang="en-US" sz="1467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Radenovic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67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Henning Stahlberg</a:t>
            </a:r>
            <a:r>
              <a:rPr lang="en-US" sz="1467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1467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67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735;p27">
            <a:extLst>
              <a:ext uri="{FF2B5EF4-FFF2-40B4-BE49-F238E27FC236}">
                <a16:creationId xmlns:a16="http://schemas.microsoft.com/office/drawing/2014/main" id="{0E68C9E5-E115-776E-A062-78A8B88EF292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72935" y="5695921"/>
            <a:ext cx="959880" cy="95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736;p27">
            <a:extLst>
              <a:ext uri="{FF2B5EF4-FFF2-40B4-BE49-F238E27FC236}">
                <a16:creationId xmlns:a16="http://schemas.microsoft.com/office/drawing/2014/main" id="{12F2DA88-012D-0C40-641E-B190B1783D9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977036" y="1437962"/>
            <a:ext cx="691920" cy="93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34;p27">
            <a:extLst>
              <a:ext uri="{FF2B5EF4-FFF2-40B4-BE49-F238E27FC236}">
                <a16:creationId xmlns:a16="http://schemas.microsoft.com/office/drawing/2014/main" id="{FA595320-E264-6172-1E8A-FEA0D840DFB5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54697" y="1437962"/>
            <a:ext cx="813085" cy="93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38;p27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54A8021-679B-E6A1-4153-60118D6C3F89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087475" y="1353624"/>
            <a:ext cx="972737" cy="97273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B52D9C-78B1-F07D-0757-B9C256D67036}"/>
              </a:ext>
            </a:extLst>
          </p:cNvPr>
          <p:cNvSpPr txBox="1"/>
          <p:nvPr/>
        </p:nvSpPr>
        <p:spPr>
          <a:xfrm>
            <a:off x="550281" y="881271"/>
            <a:ext cx="5393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Funding: the Open Research Data Program of the</a:t>
            </a:r>
          </a:p>
        </p:txBody>
      </p:sp>
      <p:pic>
        <p:nvPicPr>
          <p:cNvPr id="15" name="Google Shape;161;p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6E888C-11D5-614D-4DC6-8CFA03A4D58B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635356" y="934294"/>
            <a:ext cx="918657" cy="23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1EE021-8344-35AF-5DE8-9EF8C5614FC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9" y="3018768"/>
            <a:ext cx="1692919" cy="105035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5033C9-DED9-0ED2-8D14-57D1D2377A25}"/>
              </a:ext>
            </a:extLst>
          </p:cNvPr>
          <p:cNvSpPr txBox="1"/>
          <p:nvPr/>
        </p:nvSpPr>
        <p:spPr>
          <a:xfrm>
            <a:off x="6209374" y="923722"/>
            <a:ext cx="5648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by a 	         	          Open Research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Grant (CHORD).</a:t>
            </a:r>
          </a:p>
        </p:txBody>
      </p:sp>
      <p:pic>
        <p:nvPicPr>
          <p:cNvPr id="14" name="Google Shape;160;p6">
            <a:extLst>
              <a:ext uri="{FF2B5EF4-FFF2-40B4-BE49-F238E27FC236}">
                <a16:creationId xmlns:a16="http://schemas.microsoft.com/office/drawing/2014/main" id="{AF9FF7CA-AE80-AD85-2BA5-92448163AE80}"/>
              </a:ext>
            </a:extLst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7029899" y="1031165"/>
            <a:ext cx="1504501" cy="158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06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"/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Resources</a:t>
            </a:r>
          </a:p>
        </p:txBody>
      </p:sp>
      <p:sp>
        <p:nvSpPr>
          <p:cNvPr id="679" name="Google Shape;679;p21"/>
          <p:cNvSpPr txBox="1">
            <a:spLocks noGrp="1"/>
          </p:cNvSpPr>
          <p:nvPr>
            <p:ph type="body" idx="1"/>
          </p:nvPr>
        </p:nvSpPr>
        <p:spPr>
          <a:xfrm>
            <a:off x="695325" y="1376773"/>
            <a:ext cx="10801349" cy="46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 err="1"/>
              <a:t>OpenEM</a:t>
            </a:r>
            <a:r>
              <a:rPr lang="en-US" dirty="0"/>
              <a:t> Websites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Public project website: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</a:t>
            </a:r>
            <a:r>
              <a:rPr lang="en-US" u="sng" dirty="0" err="1">
                <a:solidFill>
                  <a:schemeClr val="hlink"/>
                </a:solidFill>
              </a:rPr>
              <a:t>openem.ch</a:t>
            </a: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ETH ORD Portal: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https://open-research-data-portal.ch/projects/open-em-data-network/</a:t>
            </a:r>
            <a:endParaRPr lang="en-US" u="sng" dirty="0">
              <a:solidFill>
                <a:schemeClr val="hlink"/>
              </a:solidFill>
            </a:endParaRPr>
          </a:p>
          <a:p>
            <a:pPr marL="342900" indent="-34290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>
                <a:solidFill>
                  <a:schemeClr val="hlink"/>
                </a:solidFill>
              </a:rPr>
              <a:t>Github</a:t>
            </a:r>
            <a:r>
              <a:rPr lang="en-US" dirty="0">
                <a:solidFill>
                  <a:schemeClr val="hlink"/>
                </a:solidFill>
              </a:rPr>
              <a:t>: </a:t>
            </a:r>
            <a:r>
              <a:rPr lang="en-US" dirty="0">
                <a:solidFill>
                  <a:schemeClr val="hlink"/>
                </a:solidFill>
                <a:hlinkClick r:id="rId5"/>
              </a:rPr>
              <a:t>https://github.com/SwissOpenEM</a:t>
            </a:r>
            <a:endParaRPr lang="en-US" dirty="0">
              <a:solidFill>
                <a:schemeClr val="hlink"/>
              </a:solidFill>
            </a:endParaRPr>
          </a:p>
          <a:p>
            <a:pPr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>
                <a:solidFill>
                  <a:schemeClr val="hlink"/>
                </a:solidFill>
              </a:rPr>
              <a:t>OSC-EM Standard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osc-em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dirty="0"/>
              <a:t>SciCat Data Catalog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Data repository: </a:t>
            </a:r>
            <a:r>
              <a:rPr lang="en-US" dirty="0">
                <a:hlinkClick r:id="rId6"/>
              </a:rPr>
              <a:t>https://discovery.psi.ch</a:t>
            </a: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Published datasets: </a:t>
            </a:r>
            <a:r>
              <a:rPr lang="en-US" dirty="0">
                <a:hlinkClick r:id="rId7"/>
              </a:rPr>
              <a:t>https://doi.psi.ch</a:t>
            </a: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SciCat website: </a:t>
            </a:r>
            <a:r>
              <a:rPr lang="en-US" dirty="0">
                <a:hlinkClick r:id="rId8"/>
              </a:rPr>
              <a:t>https://scicatproject.github</a:t>
            </a:r>
            <a:r>
              <a:rPr lang="en-US">
                <a:hlinkClick r:id="rId8"/>
              </a:rPr>
              <a:t>.io</a:t>
            </a: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dirty="0"/>
          </a:p>
          <a:p>
            <a:pPr marL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lang="en-US" dirty="0"/>
          </a:p>
        </p:txBody>
      </p:sp>
      <p:sp>
        <p:nvSpPr>
          <p:cNvPr id="680" name="Google Shape;680;p21"/>
          <p:cNvSpPr txBox="1">
            <a:spLocks noGrp="1"/>
          </p:cNvSpPr>
          <p:nvPr>
            <p:ph type="dt" idx="10"/>
          </p:nvPr>
        </p:nvSpPr>
        <p:spPr>
          <a:xfrm>
            <a:off x="9875837" y="6404573"/>
            <a:ext cx="1620837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2024-12-10</a:t>
            </a:r>
          </a:p>
        </p:txBody>
      </p:sp>
      <p:sp>
        <p:nvSpPr>
          <p:cNvPr id="681" name="Google Shape;681;p21"/>
          <p:cNvSpPr txBox="1">
            <a:spLocks noGrp="1"/>
          </p:cNvSpPr>
          <p:nvPr>
            <p:ph type="sldNum" idx="12"/>
          </p:nvPr>
        </p:nvSpPr>
        <p:spPr>
          <a:xfrm>
            <a:off x="695325" y="6404573"/>
            <a:ext cx="703263" cy="144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BE9A9D-E990-EFEB-45CA-51C37470F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fld id="{00000000-1234-1234-1234-123412341234}" type="slidenum">
              <a:rPr lang="en-US"/>
              <a:pPr/>
              <a:t>19</a:t>
            </a:fld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C93CE3-0714-F22D-A358-4E03C0A0A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4038600"/>
            <a:ext cx="10658474" cy="1982790"/>
          </a:xfrm>
        </p:spPr>
        <p:txBody>
          <a:bodyPr/>
          <a:lstStyle/>
          <a:p>
            <a:pPr algn="ctr"/>
            <a:r>
              <a:rPr lang="en-US" dirty="0"/>
              <a:t>Extra slides</a:t>
            </a: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B6DF72CB-A715-9532-C413-5D7D8CCBD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28479"/>
            <a:ext cx="7772400" cy="241012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"/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Electron Microscopy (EM)</a:t>
            </a:r>
          </a:p>
        </p:txBody>
      </p:sp>
      <p:sp>
        <p:nvSpPr>
          <p:cNvPr id="368" name="Google Shape;368;p4"/>
          <p:cNvSpPr/>
          <p:nvPr/>
        </p:nvSpPr>
        <p:spPr>
          <a:xfrm>
            <a:off x="3726178" y="1262121"/>
            <a:ext cx="3671878" cy="5305335"/>
          </a:xfrm>
          <a:prstGeom prst="roundRect">
            <a:avLst>
              <a:gd name="adj" fmla="val 5089"/>
            </a:avLst>
          </a:prstGeom>
          <a:solidFill>
            <a:schemeClr val="lt1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4" descr="Enlarged view: Orientation Map"/>
          <p:cNvPicPr preferRelativeResize="0"/>
          <p:nvPr/>
        </p:nvPicPr>
        <p:blipFill rotWithShape="1">
          <a:blip r:embed="rId3">
            <a:alphaModFix/>
          </a:blip>
          <a:srcRect t="60317" r="60317"/>
          <a:stretch/>
        </p:blipFill>
        <p:spPr>
          <a:xfrm>
            <a:off x="5692277" y="1790080"/>
            <a:ext cx="1349193" cy="134836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"/>
          <p:cNvSpPr txBox="1"/>
          <p:nvPr/>
        </p:nvSpPr>
        <p:spPr>
          <a:xfrm>
            <a:off x="4032172" y="3137956"/>
            <a:ext cx="1349195" cy="29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2D Micrographs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4"/>
          <p:cNvPicPr preferRelativeResize="0"/>
          <p:nvPr/>
        </p:nvPicPr>
        <p:blipFill rotWithShape="1">
          <a:blip r:embed="rId4">
            <a:alphaModFix/>
          </a:blip>
          <a:srcRect l="-1" r="66454" b="51894"/>
          <a:stretch/>
        </p:blipFill>
        <p:spPr>
          <a:xfrm>
            <a:off x="4032174" y="1790080"/>
            <a:ext cx="1349192" cy="1347876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"/>
          <p:cNvSpPr txBox="1"/>
          <p:nvPr/>
        </p:nvSpPr>
        <p:spPr>
          <a:xfrm>
            <a:off x="4032172" y="3357196"/>
            <a:ext cx="1341427" cy="29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(EMPIAR-11016, Harder, EPFL)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"/>
          <p:cNvSpPr txBox="1"/>
          <p:nvPr/>
        </p:nvSpPr>
        <p:spPr>
          <a:xfrm>
            <a:off x="3750256" y="1279886"/>
            <a:ext cx="3733800" cy="33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Raw Data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"/>
          <p:cNvSpPr txBox="1"/>
          <p:nvPr/>
        </p:nvSpPr>
        <p:spPr>
          <a:xfrm>
            <a:off x="5688390" y="3137818"/>
            <a:ext cx="1349195" cy="266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Annotated Images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"/>
          <p:cNvSpPr txBox="1"/>
          <p:nvPr/>
        </p:nvSpPr>
        <p:spPr>
          <a:xfrm>
            <a:off x="5665793" y="3587038"/>
            <a:ext cx="1356957" cy="32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(Kunze and Sologubenko,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ETHZ)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Google Shape;376;p4" descr="A graph showing the amount of energ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2172" y="3876703"/>
            <a:ext cx="1349191" cy="808988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"/>
          <p:cNvSpPr txBox="1"/>
          <p:nvPr/>
        </p:nvSpPr>
        <p:spPr>
          <a:xfrm>
            <a:off x="4032172" y="6012206"/>
            <a:ext cx="3078820" cy="541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More: ptychography, 4D STEM, VolumeEM, …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4"/>
          <p:cNvSpPr txBox="1"/>
          <p:nvPr/>
        </p:nvSpPr>
        <p:spPr>
          <a:xfrm>
            <a:off x="4039936" y="4663248"/>
            <a:ext cx="1341427" cy="19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Spectrograms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4"/>
          <p:cNvSpPr txBox="1"/>
          <p:nvPr/>
        </p:nvSpPr>
        <p:spPr>
          <a:xfrm>
            <a:off x="4032172" y="4905987"/>
            <a:ext cx="1349191" cy="18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Magnunor, Wikimedia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0" name="Google Shape;380;p4"/>
          <p:cNvGrpSpPr/>
          <p:nvPr/>
        </p:nvGrpSpPr>
        <p:grpSpPr>
          <a:xfrm>
            <a:off x="7629799" y="1279886"/>
            <a:ext cx="3866876" cy="5314341"/>
            <a:chOff x="5722349" y="959914"/>
            <a:chExt cx="2900157" cy="3985756"/>
          </a:xfrm>
        </p:grpSpPr>
        <p:grpSp>
          <p:nvGrpSpPr>
            <p:cNvPr id="381" name="Google Shape;381;p4"/>
            <p:cNvGrpSpPr/>
            <p:nvPr/>
          </p:nvGrpSpPr>
          <p:grpSpPr>
            <a:xfrm>
              <a:off x="5722349" y="959914"/>
              <a:ext cx="2900157" cy="3979001"/>
              <a:chOff x="5722349" y="959914"/>
              <a:chExt cx="2900157" cy="3979001"/>
            </a:xfrm>
          </p:grpSpPr>
          <p:sp>
            <p:nvSpPr>
              <p:cNvPr id="382" name="Google Shape;382;p4"/>
              <p:cNvSpPr/>
              <p:nvPr/>
            </p:nvSpPr>
            <p:spPr>
              <a:xfrm>
                <a:off x="5722349" y="959914"/>
                <a:ext cx="2900157" cy="3979001"/>
              </a:xfrm>
              <a:prstGeom prst="roundRect">
                <a:avLst>
                  <a:gd name="adj" fmla="val 5089"/>
                </a:avLst>
              </a:prstGeom>
              <a:solidFill>
                <a:schemeClr val="lt1"/>
              </a:solidFill>
              <a:ln w="254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4"/>
              <p:cNvSpPr txBox="1"/>
              <p:nvPr/>
            </p:nvSpPr>
            <p:spPr>
              <a:xfrm>
                <a:off x="5995573" y="973238"/>
                <a:ext cx="2179901" cy="252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Derived Data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4"/>
              <p:cNvSpPr txBox="1"/>
              <p:nvPr/>
            </p:nvSpPr>
            <p:spPr>
              <a:xfrm>
                <a:off x="7149091" y="3584596"/>
                <a:ext cx="1042672" cy="215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67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(7o4h, Barret, PSI)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385" name="Google Shape;385;p4" descr="Map&#10;&#10;Description automatically generated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039955" y="1988405"/>
                <a:ext cx="1042672" cy="119338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6" name="Google Shape;386;p4" descr="A picture containing text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6039955" y="1302870"/>
                <a:ext cx="1047782" cy="52389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7" name="Google Shape;387;p4" descr="A picture containing text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039955" y="3297466"/>
                <a:ext cx="1042672" cy="12399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8" name="Google Shape;388;p4"/>
              <p:cNvSpPr txBox="1"/>
              <p:nvPr/>
            </p:nvSpPr>
            <p:spPr>
              <a:xfrm>
                <a:off x="7239158" y="3308501"/>
                <a:ext cx="1293281" cy="2470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Models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4"/>
              <p:cNvSpPr txBox="1"/>
              <p:nvPr/>
            </p:nvSpPr>
            <p:spPr>
              <a:xfrm>
                <a:off x="7156235" y="2575895"/>
                <a:ext cx="1208756" cy="3386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67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(EMD-12718, Barret, PSI)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4"/>
              <p:cNvSpPr txBox="1"/>
              <p:nvPr/>
            </p:nvSpPr>
            <p:spPr>
              <a:xfrm>
                <a:off x="7239159" y="2092774"/>
                <a:ext cx="1152128" cy="501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3D reconstructed volumes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4"/>
              <p:cNvSpPr txBox="1"/>
              <p:nvPr/>
            </p:nvSpPr>
            <p:spPr>
              <a:xfrm>
                <a:off x="7239159" y="1299367"/>
                <a:ext cx="1152128" cy="5011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6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Class averages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4"/>
              <p:cNvSpPr txBox="1"/>
              <p:nvPr/>
            </p:nvSpPr>
            <p:spPr>
              <a:xfrm>
                <a:off x="7149091" y="1545813"/>
                <a:ext cx="1208756" cy="2154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067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(Barret, PSI)</a:t>
                </a:r>
                <a:endPara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3" name="Google Shape;393;p4"/>
            <p:cNvSpPr txBox="1"/>
            <p:nvPr/>
          </p:nvSpPr>
          <p:spPr>
            <a:xfrm>
              <a:off x="5958966" y="4539551"/>
              <a:ext cx="2645482" cy="4061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More: Tomographic reconstructions, segmented models, …</a:t>
              </a: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6" name="Google Shape;396;p4" descr="A close-up of several cells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 l="24158" r="26258"/>
          <a:stretch/>
        </p:blipFill>
        <p:spPr>
          <a:xfrm>
            <a:off x="5680689" y="3884462"/>
            <a:ext cx="1356896" cy="998352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"/>
          <p:cNvSpPr txBox="1"/>
          <p:nvPr/>
        </p:nvSpPr>
        <p:spPr>
          <a:xfrm>
            <a:off x="5706153" y="4850682"/>
            <a:ext cx="1341427" cy="19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Tomogram</a:t>
            </a:r>
            <a:b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tilt-series</a:t>
            </a: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4"/>
          <p:cNvSpPr txBox="1"/>
          <p:nvPr/>
        </p:nvSpPr>
        <p:spPr>
          <a:xfrm>
            <a:off x="5698389" y="5340511"/>
            <a:ext cx="1349191" cy="188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teamtomo.org</a:t>
            </a:r>
            <a:endParaRPr sz="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93B2BF-8B41-63E1-DD41-1C6E2A074D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221" y="1507212"/>
            <a:ext cx="3008651" cy="485068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8">
          <a:extLst>
            <a:ext uri="{FF2B5EF4-FFF2-40B4-BE49-F238E27FC236}">
              <a16:creationId xmlns:a16="http://schemas.microsoft.com/office/drawing/2014/main" id="{1902C63B-1294-653A-D05A-5FB3FB113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10">
            <a:extLst>
              <a:ext uri="{FF2B5EF4-FFF2-40B4-BE49-F238E27FC236}">
                <a16:creationId xmlns:a16="http://schemas.microsoft.com/office/drawing/2014/main" id="{4F9374F6-7B17-FA1E-467D-5EC03294595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3039" y="1681781"/>
            <a:ext cx="7397181" cy="4068956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10">
            <a:extLst>
              <a:ext uri="{FF2B5EF4-FFF2-40B4-BE49-F238E27FC236}">
                <a16:creationId xmlns:a16="http://schemas.microsoft.com/office/drawing/2014/main" id="{E1686943-BA51-9E14-B241-A4D4A63F97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 err="1"/>
              <a:t>OpenEM</a:t>
            </a:r>
            <a:r>
              <a:rPr lang="en-US" dirty="0"/>
              <a:t> Work Packages &amp; Tasks</a:t>
            </a:r>
            <a:endParaRPr dirty="0"/>
          </a:p>
        </p:txBody>
      </p:sp>
      <p:sp>
        <p:nvSpPr>
          <p:cNvPr id="481" name="Google Shape;481;p10">
            <a:extLst>
              <a:ext uri="{FF2B5EF4-FFF2-40B4-BE49-F238E27FC236}">
                <a16:creationId xmlns:a16="http://schemas.microsoft.com/office/drawing/2014/main" id="{1C719411-E115-F938-499C-799BA8B2D9E2}"/>
              </a:ext>
            </a:extLst>
          </p:cNvPr>
          <p:cNvSpPr txBox="1"/>
          <p:nvPr/>
        </p:nvSpPr>
        <p:spPr>
          <a:xfrm>
            <a:off x="695324" y="2033539"/>
            <a:ext cx="1784591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1.1 EM Standard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0">
            <a:extLst>
              <a:ext uri="{FF2B5EF4-FFF2-40B4-BE49-F238E27FC236}">
                <a16:creationId xmlns:a16="http://schemas.microsoft.com/office/drawing/2014/main" id="{52E66E99-D138-5FAF-20B3-614A0E9D6193}"/>
              </a:ext>
            </a:extLst>
          </p:cNvPr>
          <p:cNvSpPr txBox="1"/>
          <p:nvPr/>
        </p:nvSpPr>
        <p:spPr>
          <a:xfrm>
            <a:off x="695324" y="2971911"/>
            <a:ext cx="1784591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1.2 Metadata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0">
            <a:extLst>
              <a:ext uri="{FF2B5EF4-FFF2-40B4-BE49-F238E27FC236}">
                <a16:creationId xmlns:a16="http://schemas.microsoft.com/office/drawing/2014/main" id="{5585AE99-B5BA-1D31-A681-C4702C400CE6}"/>
              </a:ext>
            </a:extLst>
          </p:cNvPr>
          <p:cNvSpPr txBox="1"/>
          <p:nvPr/>
        </p:nvSpPr>
        <p:spPr>
          <a:xfrm>
            <a:off x="695324" y="4132057"/>
            <a:ext cx="1784591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2.1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Ingestor Tool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0">
            <a:extLst>
              <a:ext uri="{FF2B5EF4-FFF2-40B4-BE49-F238E27FC236}">
                <a16:creationId xmlns:a16="http://schemas.microsoft.com/office/drawing/2014/main" id="{C58FFF5D-F80A-E42C-E5BC-8AFC24889CDC}"/>
              </a:ext>
            </a:extLst>
          </p:cNvPr>
          <p:cNvSpPr txBox="1"/>
          <p:nvPr/>
        </p:nvSpPr>
        <p:spPr>
          <a:xfrm>
            <a:off x="2600423" y="5607076"/>
            <a:ext cx="2094400" cy="98502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2.1 Federated Authentication &amp; Authorization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0">
            <a:extLst>
              <a:ext uri="{FF2B5EF4-FFF2-40B4-BE49-F238E27FC236}">
                <a16:creationId xmlns:a16="http://schemas.microsoft.com/office/drawing/2014/main" id="{D7647220-2F43-15AB-2A88-A4EC56A31EE3}"/>
              </a:ext>
            </a:extLst>
          </p:cNvPr>
          <p:cNvSpPr txBox="1"/>
          <p:nvPr/>
        </p:nvSpPr>
        <p:spPr>
          <a:xfrm>
            <a:off x="7733069" y="4765851"/>
            <a:ext cx="1805886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3.1 Deposition Tool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0">
            <a:extLst>
              <a:ext uri="{FF2B5EF4-FFF2-40B4-BE49-F238E27FC236}">
                <a16:creationId xmlns:a16="http://schemas.microsoft.com/office/drawing/2014/main" id="{4AE98332-50D2-104E-4643-3E6A0B8299A8}"/>
              </a:ext>
            </a:extLst>
          </p:cNvPr>
          <p:cNvSpPr txBox="1"/>
          <p:nvPr/>
        </p:nvSpPr>
        <p:spPr>
          <a:xfrm>
            <a:off x="5385685" y="5831536"/>
            <a:ext cx="1929515" cy="98500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2.2 ETHZ Archiver System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0">
            <a:extLst>
              <a:ext uri="{FF2B5EF4-FFF2-40B4-BE49-F238E27FC236}">
                <a16:creationId xmlns:a16="http://schemas.microsoft.com/office/drawing/2014/main" id="{14E695FF-D9BD-B49A-CDFB-FA875C2FA287}"/>
              </a:ext>
            </a:extLst>
          </p:cNvPr>
          <p:cNvSpPr txBox="1"/>
          <p:nvPr/>
        </p:nvSpPr>
        <p:spPr>
          <a:xfrm>
            <a:off x="10050220" y="1809852"/>
            <a:ext cx="1913180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4.1 Website &amp; Training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8" name="Google Shape;488;p10">
            <a:extLst>
              <a:ext uri="{FF2B5EF4-FFF2-40B4-BE49-F238E27FC236}">
                <a16:creationId xmlns:a16="http://schemas.microsoft.com/office/drawing/2014/main" id="{91872C5D-414F-C2D4-D1D8-33E3F0BF2C26}"/>
              </a:ext>
            </a:extLst>
          </p:cNvPr>
          <p:cNvCxnSpPr>
            <a:stCxn id="482" idx="3"/>
          </p:cNvCxnSpPr>
          <p:nvPr/>
        </p:nvCxnSpPr>
        <p:spPr>
          <a:xfrm>
            <a:off x="2479915" y="3320762"/>
            <a:ext cx="7749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89" name="Google Shape;489;p10">
            <a:extLst>
              <a:ext uri="{FF2B5EF4-FFF2-40B4-BE49-F238E27FC236}">
                <a16:creationId xmlns:a16="http://schemas.microsoft.com/office/drawing/2014/main" id="{DB735A2A-EA14-CE0F-CEA7-535A3C2C36D9}"/>
              </a:ext>
            </a:extLst>
          </p:cNvPr>
          <p:cNvCxnSpPr>
            <a:stCxn id="483" idx="3"/>
          </p:cNvCxnSpPr>
          <p:nvPr/>
        </p:nvCxnSpPr>
        <p:spPr>
          <a:xfrm rot="10800000" flipH="1">
            <a:off x="2479915" y="4127808"/>
            <a:ext cx="774900" cy="3531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90" name="Google Shape;490;p10">
            <a:extLst>
              <a:ext uri="{FF2B5EF4-FFF2-40B4-BE49-F238E27FC236}">
                <a16:creationId xmlns:a16="http://schemas.microsoft.com/office/drawing/2014/main" id="{E1377C17-7236-61C4-2D22-3D4244D99E85}"/>
              </a:ext>
            </a:extLst>
          </p:cNvPr>
          <p:cNvCxnSpPr>
            <a:stCxn id="484" idx="0"/>
          </p:cNvCxnSpPr>
          <p:nvPr/>
        </p:nvCxnSpPr>
        <p:spPr>
          <a:xfrm rot="10800000" flipH="1">
            <a:off x="3647623" y="2353576"/>
            <a:ext cx="1848600" cy="32535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91" name="Google Shape;491;p10">
            <a:extLst>
              <a:ext uri="{FF2B5EF4-FFF2-40B4-BE49-F238E27FC236}">
                <a16:creationId xmlns:a16="http://schemas.microsoft.com/office/drawing/2014/main" id="{D0DC6444-106B-9CB8-9A50-5A51072ABBB4}"/>
              </a:ext>
            </a:extLst>
          </p:cNvPr>
          <p:cNvCxnSpPr>
            <a:stCxn id="481" idx="3"/>
          </p:cNvCxnSpPr>
          <p:nvPr/>
        </p:nvCxnSpPr>
        <p:spPr>
          <a:xfrm rot="10800000" flipH="1">
            <a:off x="2479915" y="2353590"/>
            <a:ext cx="3016200" cy="28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92" name="Google Shape;492;p10">
            <a:extLst>
              <a:ext uri="{FF2B5EF4-FFF2-40B4-BE49-F238E27FC236}">
                <a16:creationId xmlns:a16="http://schemas.microsoft.com/office/drawing/2014/main" id="{6F6F5B9B-25DE-F704-3AA1-55B07F4121E1}"/>
              </a:ext>
            </a:extLst>
          </p:cNvPr>
          <p:cNvCxnSpPr>
            <a:cxnSpLocks/>
            <a:stCxn id="486" idx="0"/>
          </p:cNvCxnSpPr>
          <p:nvPr/>
        </p:nvCxnSpPr>
        <p:spPr>
          <a:xfrm rot="10800000">
            <a:off x="6350443" y="4212736"/>
            <a:ext cx="0" cy="1618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493" name="Google Shape;493;p10">
            <a:extLst>
              <a:ext uri="{FF2B5EF4-FFF2-40B4-BE49-F238E27FC236}">
                <a16:creationId xmlns:a16="http://schemas.microsoft.com/office/drawing/2014/main" id="{7554BBFF-2965-C818-4A40-A18213A08423}"/>
              </a:ext>
            </a:extLst>
          </p:cNvPr>
          <p:cNvCxnSpPr>
            <a:stCxn id="485" idx="1"/>
          </p:cNvCxnSpPr>
          <p:nvPr/>
        </p:nvCxnSpPr>
        <p:spPr>
          <a:xfrm rot="10800000">
            <a:off x="7207169" y="2353502"/>
            <a:ext cx="525900" cy="27612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96" name="Google Shape;496;p10">
            <a:extLst>
              <a:ext uri="{FF2B5EF4-FFF2-40B4-BE49-F238E27FC236}">
                <a16:creationId xmlns:a16="http://schemas.microsoft.com/office/drawing/2014/main" id="{9F4F3B85-A140-C4E4-C615-17A17536B248}"/>
              </a:ext>
            </a:extLst>
          </p:cNvPr>
          <p:cNvSpPr txBox="1"/>
          <p:nvPr/>
        </p:nvSpPr>
        <p:spPr>
          <a:xfrm>
            <a:off x="2590837" y="4692403"/>
            <a:ext cx="2094400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2.1 Data Catalog Development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7" name="Google Shape;497;p10">
            <a:extLst>
              <a:ext uri="{FF2B5EF4-FFF2-40B4-BE49-F238E27FC236}">
                <a16:creationId xmlns:a16="http://schemas.microsoft.com/office/drawing/2014/main" id="{A4247BE9-66C7-BA88-A443-F85CE6B931F6}"/>
              </a:ext>
            </a:extLst>
          </p:cNvPr>
          <p:cNvCxnSpPr>
            <a:stCxn id="496" idx="0"/>
          </p:cNvCxnSpPr>
          <p:nvPr/>
        </p:nvCxnSpPr>
        <p:spPr>
          <a:xfrm rot="10800000" flipH="1">
            <a:off x="3638037" y="2353603"/>
            <a:ext cx="1858200" cy="23388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98" name="Google Shape;498;p10">
            <a:extLst>
              <a:ext uri="{FF2B5EF4-FFF2-40B4-BE49-F238E27FC236}">
                <a16:creationId xmlns:a16="http://schemas.microsoft.com/office/drawing/2014/main" id="{2852AEFE-52EE-24D5-974B-76E184ED99A0}"/>
              </a:ext>
            </a:extLst>
          </p:cNvPr>
          <p:cNvSpPr txBox="1"/>
          <p:nvPr/>
        </p:nvSpPr>
        <p:spPr>
          <a:xfrm>
            <a:off x="10050220" y="2635624"/>
            <a:ext cx="1913180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4.2 Workshops &amp; Collaboration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9" name="Google Shape;499;p10">
            <a:extLst>
              <a:ext uri="{FF2B5EF4-FFF2-40B4-BE49-F238E27FC236}">
                <a16:creationId xmlns:a16="http://schemas.microsoft.com/office/drawing/2014/main" id="{7499476F-1F2E-4809-6964-7DCB7B624C80}"/>
              </a:ext>
            </a:extLst>
          </p:cNvPr>
          <p:cNvCxnSpPr>
            <a:stCxn id="498" idx="1"/>
          </p:cNvCxnSpPr>
          <p:nvPr/>
        </p:nvCxnSpPr>
        <p:spPr>
          <a:xfrm rot="10800000">
            <a:off x="9753520" y="2158575"/>
            <a:ext cx="296700" cy="8259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500" name="Google Shape;500;p10">
            <a:extLst>
              <a:ext uri="{FF2B5EF4-FFF2-40B4-BE49-F238E27FC236}">
                <a16:creationId xmlns:a16="http://schemas.microsoft.com/office/drawing/2014/main" id="{0215D179-F4D2-85FF-41BD-72F595A58D0D}"/>
              </a:ext>
            </a:extLst>
          </p:cNvPr>
          <p:cNvCxnSpPr>
            <a:stCxn id="487" idx="1"/>
          </p:cNvCxnSpPr>
          <p:nvPr/>
        </p:nvCxnSpPr>
        <p:spPr>
          <a:xfrm rot="10800000">
            <a:off x="9753520" y="2158703"/>
            <a:ext cx="296700" cy="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501" name="Google Shape;501;p10">
            <a:extLst>
              <a:ext uri="{FF2B5EF4-FFF2-40B4-BE49-F238E27FC236}">
                <a16:creationId xmlns:a16="http://schemas.microsoft.com/office/drawing/2014/main" id="{B458329C-586C-BC81-26EC-1BDA5FC487A5}"/>
              </a:ext>
            </a:extLst>
          </p:cNvPr>
          <p:cNvSpPr txBox="1"/>
          <p:nvPr/>
        </p:nvSpPr>
        <p:spPr>
          <a:xfrm>
            <a:off x="10059806" y="4765714"/>
            <a:ext cx="1903594" cy="697701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4.3 Sustainable Funding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0FF9AC-F38B-2789-C0A1-4F9513A19E46}"/>
              </a:ext>
            </a:extLst>
          </p:cNvPr>
          <p:cNvGrpSpPr/>
          <p:nvPr/>
        </p:nvGrpSpPr>
        <p:grpSpPr>
          <a:xfrm>
            <a:off x="5334000" y="1981200"/>
            <a:ext cx="304800" cy="304800"/>
            <a:chOff x="5334000" y="1981200"/>
            <a:chExt cx="304800" cy="304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A5154CF-EB3C-E369-4835-BFBEC42E0787}"/>
                </a:ext>
              </a:extLst>
            </p:cNvPr>
            <p:cNvSpPr/>
            <p:nvPr/>
          </p:nvSpPr>
          <p:spPr>
            <a:xfrm>
              <a:off x="5334000" y="1981200"/>
              <a:ext cx="304800" cy="304800"/>
            </a:xfrm>
            <a:prstGeom prst="rect">
              <a:avLst/>
            </a:prstGeom>
            <a:solidFill>
              <a:srgbClr val="FFF1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3603B3FB-CA0A-BCFE-D307-4ADCDE3B5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34000" y="1981200"/>
              <a:ext cx="304800" cy="30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6826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ACD7BC-7809-72C5-67C0-985647453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SciCat usage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ACE970D-31BC-2B29-31B8-DD58C1821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66CFB381-12FD-6ACE-A72E-7DD5A85B5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088741"/>
            <a:ext cx="10363200" cy="52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13B2BF-F13E-6129-1720-0413CE24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Dataset: Apoferritin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A9B7ED-00CF-0B4A-2496-EA0C51CF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2024-12-10</a:t>
            </a:r>
            <a:endParaRPr lang="en-GB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7729BA-4CE7-A42E-AD65-741AE529F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B427D6-F161-9D21-3E41-F4E7F3E5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22</a:t>
            </a:fld>
            <a:endParaRPr lang="en-GB" noProof="0" dirty="0"/>
          </a:p>
        </p:txBody>
      </p:sp>
      <p:pic>
        <p:nvPicPr>
          <p:cNvPr id="15" name="Picture 14" descr="A screenshot of a computer&#10;&#10;Description automatically generated">
            <a:extLst>
              <a:ext uri="{FF2B5EF4-FFF2-40B4-BE49-F238E27FC236}">
                <a16:creationId xmlns:a16="http://schemas.microsoft.com/office/drawing/2014/main" id="{BC3EA68A-F7B8-7C8D-E123-3042B0B82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10" y="1376774"/>
            <a:ext cx="3224139" cy="4836208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7D8C4E-3E40-72F3-2215-0703B291C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773"/>
            <a:ext cx="7381875" cy="46446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Single particle dataset of 21502 images collected at the UNIBAS </a:t>
            </a:r>
            <a:r>
              <a:rPr lang="en-US" dirty="0" err="1"/>
              <a:t>BioEM</a:t>
            </a:r>
            <a:r>
              <a:rPr lang="en-US" dirty="0"/>
              <a:t> Lab by Yves Tittes</a:t>
            </a:r>
            <a:endParaRPr lang="en-US" dirty="0">
              <a:hlinkClick r:id="rId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https://doi.psi.ch/detail/10.16907%2Fa2ab7849-5de7-4e7f-8286-72ec73089ca8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093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344b678c38_3_0"/>
          <p:cNvSpPr/>
          <p:nvPr/>
        </p:nvSpPr>
        <p:spPr>
          <a:xfrm>
            <a:off x="5742365" y="1806723"/>
            <a:ext cx="2339600" cy="21692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Google Shape;665;g3344b678c38_3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rgbClr val="E3000B"/>
              </a:buClr>
              <a:buSzPts val="3000"/>
            </a:pPr>
            <a:r>
              <a:rPr lang="en-US"/>
              <a:t>Data Ingestion</a:t>
            </a:r>
            <a:endParaRPr/>
          </a:p>
        </p:txBody>
      </p:sp>
      <p:sp>
        <p:nvSpPr>
          <p:cNvPr id="666" name="Google Shape;666;g3344b678c38_3_0"/>
          <p:cNvSpPr/>
          <p:nvPr/>
        </p:nvSpPr>
        <p:spPr>
          <a:xfrm>
            <a:off x="191847" y="1806724"/>
            <a:ext cx="3686000" cy="4223600"/>
          </a:xfrm>
          <a:prstGeom prst="rect">
            <a:avLst/>
          </a:prstGeom>
          <a:solidFill>
            <a:srgbClr val="CFE9EB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Facility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7" name="Google Shape;667;g3344b678c38_3_0" descr="Mikroskop mit einfarbiger Füll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465" y="4229244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g3344b678c38_3_0"/>
          <p:cNvSpPr txBox="1"/>
          <p:nvPr/>
        </p:nvSpPr>
        <p:spPr>
          <a:xfrm>
            <a:off x="191833" y="5149634"/>
            <a:ext cx="149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Instrument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g3344b678c38_3_0" descr="Benutzer mit einfarbiger Füllu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3564" y="2310747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g3344b678c38_3_0"/>
          <p:cNvSpPr txBox="1"/>
          <p:nvPr/>
        </p:nvSpPr>
        <p:spPr>
          <a:xfrm>
            <a:off x="2381364" y="3237068"/>
            <a:ext cx="13588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Client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1" name="Google Shape;671;g3344b678c38_3_0"/>
          <p:cNvCxnSpPr/>
          <p:nvPr/>
        </p:nvCxnSpPr>
        <p:spPr>
          <a:xfrm>
            <a:off x="3634292" y="2886595"/>
            <a:ext cx="3041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72" name="Google Shape;672;g3344b678c38_3_0"/>
          <p:cNvSpPr txBox="1"/>
          <p:nvPr/>
        </p:nvSpPr>
        <p:spPr>
          <a:xfrm>
            <a:off x="6388213" y="3328635"/>
            <a:ext cx="1604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SciCat</a:t>
            </a:r>
            <a:endParaRPr b="1" i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g3344b678c38_3_0"/>
          <p:cNvSpPr txBox="1"/>
          <p:nvPr/>
        </p:nvSpPr>
        <p:spPr>
          <a:xfrm>
            <a:off x="4073640" y="6236821"/>
            <a:ext cx="1499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🔥Firewall🔥</a:t>
            </a:r>
            <a:endParaRPr sz="1467"/>
          </a:p>
        </p:txBody>
      </p:sp>
      <p:sp>
        <p:nvSpPr>
          <p:cNvPr id="674" name="Google Shape;674;g3344b678c38_3_0"/>
          <p:cNvSpPr txBox="1"/>
          <p:nvPr/>
        </p:nvSpPr>
        <p:spPr>
          <a:xfrm>
            <a:off x="3865233" y="2578134"/>
            <a:ext cx="1916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discovery.psi.ch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g3344b678c38_3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5784" y="2393307"/>
            <a:ext cx="996141" cy="996141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g3344b678c38_3_0"/>
          <p:cNvSpPr/>
          <p:nvPr/>
        </p:nvSpPr>
        <p:spPr>
          <a:xfrm>
            <a:off x="5742367" y="4046035"/>
            <a:ext cx="2339600" cy="1984400"/>
          </a:xfrm>
          <a:prstGeom prst="rect">
            <a:avLst/>
          </a:prstGeom>
          <a:solidFill>
            <a:srgbClr val="F2F2F2"/>
          </a:solidFill>
          <a:ln w="127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PSI, ETHZ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7" name="Google Shape;677;g3344b678c38_3_0" descr="Server mit einfarbiger Füllu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3012" y="4335161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g3344b678c38_3_0"/>
          <p:cNvSpPr txBox="1"/>
          <p:nvPr/>
        </p:nvSpPr>
        <p:spPr>
          <a:xfrm>
            <a:off x="6397065" y="5249562"/>
            <a:ext cx="1586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Archiver System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g3344b678c38_3_0"/>
          <p:cNvGrpSpPr/>
          <p:nvPr/>
        </p:nvGrpSpPr>
        <p:grpSpPr>
          <a:xfrm>
            <a:off x="1493244" y="2936639"/>
            <a:ext cx="5227121" cy="2595691"/>
            <a:chOff x="1119932" y="2202479"/>
            <a:chExt cx="3920341" cy="1946768"/>
          </a:xfrm>
        </p:grpSpPr>
        <p:pic>
          <p:nvPicPr>
            <p:cNvPr id="680" name="Google Shape;680;g3344b678c38_3_0" descr="Server mit einfarbiger Füllun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52673" y="3186479"/>
              <a:ext cx="685800" cy="68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1" name="Google Shape;681;g3344b678c38_3_0"/>
            <p:cNvSpPr txBox="1"/>
            <p:nvPr/>
          </p:nvSpPr>
          <p:spPr>
            <a:xfrm>
              <a:off x="1577073" y="3872279"/>
              <a:ext cx="1437000" cy="276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b="1">
                  <a:solidFill>
                    <a:srgbClr val="000000"/>
                  </a:solidFill>
                </a:rPr>
                <a:t>Ingestor Service</a:t>
              </a:r>
              <a:endParaRPr b="1">
                <a:solidFill>
                  <a:schemeClr val="dk1"/>
                </a:solidFill>
              </a:endParaRPr>
            </a:p>
          </p:txBody>
        </p:sp>
        <p:cxnSp>
          <p:nvCxnSpPr>
            <p:cNvPr id="682" name="Google Shape;682;g3344b678c38_3_0"/>
            <p:cNvCxnSpPr>
              <a:stCxn id="670" idx="2"/>
              <a:endCxn id="680" idx="0"/>
            </p:cNvCxnSpPr>
            <p:nvPr/>
          </p:nvCxnSpPr>
          <p:spPr>
            <a:xfrm>
              <a:off x="2295572" y="2704769"/>
              <a:ext cx="1" cy="48171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3" name="Google Shape;683;g3344b678c38_3_0"/>
            <p:cNvCxnSpPr>
              <a:stCxn id="680" idx="3"/>
            </p:cNvCxnSpPr>
            <p:nvPr/>
          </p:nvCxnSpPr>
          <p:spPr>
            <a:xfrm>
              <a:off x="2638473" y="3529379"/>
              <a:ext cx="2401800" cy="6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4" name="Google Shape;684;g3344b678c38_3_0"/>
            <p:cNvCxnSpPr>
              <a:stCxn id="680" idx="3"/>
            </p:cNvCxnSpPr>
            <p:nvPr/>
          </p:nvCxnSpPr>
          <p:spPr>
            <a:xfrm rot="10800000" flipH="1">
              <a:off x="2638473" y="2202479"/>
              <a:ext cx="2401800" cy="1326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685" name="Google Shape;685;g3344b678c38_3_0"/>
            <p:cNvCxnSpPr>
              <a:stCxn id="686" idx="1"/>
            </p:cNvCxnSpPr>
            <p:nvPr/>
          </p:nvCxnSpPr>
          <p:spPr>
            <a:xfrm>
              <a:off x="1119932" y="3574481"/>
              <a:ext cx="784500" cy="1519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687" name="Google Shape;687;g3344b678c38_3_0"/>
            <p:cNvSpPr txBox="1"/>
            <p:nvPr/>
          </p:nvSpPr>
          <p:spPr>
            <a:xfrm>
              <a:off x="2932268" y="2759532"/>
              <a:ext cx="1208400" cy="276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Metadata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g3344b678c38_3_0"/>
            <p:cNvSpPr txBox="1"/>
            <p:nvPr/>
          </p:nvSpPr>
          <p:spPr>
            <a:xfrm>
              <a:off x="2969164" y="3276119"/>
              <a:ext cx="1276800" cy="2769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dirty="0"/>
            </a:p>
          </p:txBody>
        </p:sp>
        <p:sp>
          <p:nvSpPr>
            <p:cNvPr id="686" name="Google Shape;686;g3344b678c38_3_0"/>
            <p:cNvSpPr txBox="1"/>
            <p:nvPr/>
          </p:nvSpPr>
          <p:spPr>
            <a:xfrm>
              <a:off x="1119932" y="3332122"/>
              <a:ext cx="685800" cy="484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Mount</a:t>
              </a:r>
              <a:b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89" name="Google Shape;689;g3344b678c38_3_0"/>
          <p:cNvCxnSpPr/>
          <p:nvPr/>
        </p:nvCxnSpPr>
        <p:spPr>
          <a:xfrm>
            <a:off x="7190212" y="3887027"/>
            <a:ext cx="0" cy="43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triangle" w="sm" len="sm"/>
            <a:tailEnd type="triangle" w="med" len="med"/>
          </a:ln>
        </p:spPr>
      </p:cxnSp>
      <p:grpSp>
        <p:nvGrpSpPr>
          <p:cNvPr id="690" name="Google Shape;690;g3344b678c38_3_0"/>
          <p:cNvGrpSpPr/>
          <p:nvPr/>
        </p:nvGrpSpPr>
        <p:grpSpPr>
          <a:xfrm>
            <a:off x="7687483" y="1806723"/>
            <a:ext cx="2330431" cy="4223600"/>
            <a:chOff x="5765612" y="1355042"/>
            <a:chExt cx="1747823" cy="3167700"/>
          </a:xfrm>
        </p:grpSpPr>
        <p:sp>
          <p:nvSpPr>
            <p:cNvPr id="691" name="Google Shape;691;g3344b678c38_3_0"/>
            <p:cNvSpPr/>
            <p:nvPr/>
          </p:nvSpPr>
          <p:spPr>
            <a:xfrm>
              <a:off x="6113935" y="1355042"/>
              <a:ext cx="1399500" cy="3167700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200"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ETHZ, CSCS</a:t>
              </a:r>
              <a:endParaRPr sz="18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2" name="Google Shape;692;g3344b678c38_3_0" descr="Platte mit einfarbiger Füllu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470793" y="3263466"/>
              <a:ext cx="685800" cy="68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3" name="Google Shape;693;g3344b678c38_3_0"/>
            <p:cNvSpPr txBox="1"/>
            <p:nvPr/>
          </p:nvSpPr>
          <p:spPr>
            <a:xfrm>
              <a:off x="6190579" y="3962948"/>
              <a:ext cx="1246200" cy="4847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Long-Term-</a:t>
              </a:r>
              <a:b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Storage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4" name="Google Shape;694;g3344b678c38_3_0"/>
            <p:cNvCxnSpPr/>
            <p:nvPr/>
          </p:nvCxnSpPr>
          <p:spPr>
            <a:xfrm>
              <a:off x="5765612" y="3535689"/>
              <a:ext cx="69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pic>
          <p:nvPicPr>
            <p:cNvPr id="695" name="Google Shape;695;g3344b678c38_3_0" descr="Herunterladen mit einfarbiger Füllung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049583" y="3216861"/>
              <a:ext cx="318828" cy="31882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6" name="Google Shape;696;g3344b678c38_3_0"/>
          <p:cNvGrpSpPr/>
          <p:nvPr/>
        </p:nvGrpSpPr>
        <p:grpSpPr>
          <a:xfrm>
            <a:off x="7839566" y="1806723"/>
            <a:ext cx="4160551" cy="4223600"/>
            <a:chOff x="5879674" y="1355042"/>
            <a:chExt cx="3120413" cy="3167700"/>
          </a:xfrm>
        </p:grpSpPr>
        <p:sp>
          <p:nvSpPr>
            <p:cNvPr id="697" name="Google Shape;697;g3344b678c38_3_0"/>
            <p:cNvSpPr/>
            <p:nvPr/>
          </p:nvSpPr>
          <p:spPr>
            <a:xfrm>
              <a:off x="7600587" y="1355042"/>
              <a:ext cx="1399500" cy="3167700"/>
            </a:xfrm>
            <a:prstGeom prst="rect">
              <a:avLst/>
            </a:prstGeom>
            <a:solidFill>
              <a:srgbClr val="F2F2F2"/>
            </a:solidFill>
            <a:ln w="12700" cap="flat" cmpd="sng">
              <a:solidFill>
                <a:srgbClr val="7F7F7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pPr>
                <a:buClr>
                  <a:schemeClr val="dk1"/>
                </a:buClr>
                <a:buSzPts val="1200"/>
              </a:pPr>
              <a:r>
                <a:rPr lang="en-US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EMDB, EMPIAR, PDB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98" name="Google Shape;698;g3344b678c38_3_0" descr="A black background with a black square&#10;&#10;AI-generated content may be incorrect.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030693" y="1978493"/>
              <a:ext cx="476250" cy="4476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9" name="Google Shape;699;g3344b678c38_3_0"/>
            <p:cNvCxnSpPr/>
            <p:nvPr/>
          </p:nvCxnSpPr>
          <p:spPr>
            <a:xfrm rot="10800000" flipH="1">
              <a:off x="7368411" y="2269533"/>
              <a:ext cx="536700" cy="1245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700" name="Google Shape;700;g3344b678c38_3_0"/>
            <p:cNvCxnSpPr/>
            <p:nvPr/>
          </p:nvCxnSpPr>
          <p:spPr>
            <a:xfrm>
              <a:off x="5879674" y="2168534"/>
              <a:ext cx="2025300" cy="1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701" name="Google Shape;701;g3344b678c38_3_0"/>
            <p:cNvSpPr txBox="1"/>
            <p:nvPr/>
          </p:nvSpPr>
          <p:spPr>
            <a:xfrm>
              <a:off x="7677231" y="2510816"/>
              <a:ext cx="1246200" cy="484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200"/>
              </a:pPr>
              <a:r>
                <a:rPr lang="en-US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External repositories</a:t>
              </a:r>
              <a:endParaRPr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2d8f35cacdb_2_24"/>
          <p:cNvSpPr/>
          <p:nvPr/>
        </p:nvSpPr>
        <p:spPr>
          <a:xfrm>
            <a:off x="1179347" y="2908529"/>
            <a:ext cx="1561200" cy="948400"/>
          </a:xfrm>
          <a:prstGeom prst="rect">
            <a:avLst/>
          </a:prstGeom>
          <a:solidFill>
            <a:srgbClr val="419B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Select Dataset &amp; Method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g2d8f35cacdb_2_24"/>
          <p:cNvSpPr/>
          <p:nvPr/>
        </p:nvSpPr>
        <p:spPr>
          <a:xfrm>
            <a:off x="2996035" y="2908529"/>
            <a:ext cx="1561200" cy="948400"/>
          </a:xfrm>
          <a:prstGeom prst="rect">
            <a:avLst/>
          </a:prstGeom>
          <a:solidFill>
            <a:srgbClr val="419B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Provide user-related Metadata 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g2d8f35cacdb_2_24"/>
          <p:cNvSpPr/>
          <p:nvPr/>
        </p:nvSpPr>
        <p:spPr>
          <a:xfrm>
            <a:off x="2996035" y="4591680"/>
            <a:ext cx="1561200" cy="948400"/>
          </a:xfrm>
          <a:prstGeom prst="rect">
            <a:avLst/>
          </a:prstGeom>
          <a:solidFill>
            <a:srgbClr val="FFDDB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Server starts Extraction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g2d8f35cacdb_2_24"/>
          <p:cNvSpPr/>
          <p:nvPr/>
        </p:nvSpPr>
        <p:spPr>
          <a:xfrm>
            <a:off x="4812723" y="2908529"/>
            <a:ext cx="1561200" cy="948400"/>
          </a:xfrm>
          <a:prstGeom prst="rect">
            <a:avLst/>
          </a:prstGeom>
          <a:solidFill>
            <a:srgbClr val="419B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Check extracted Metadata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2d8f35cacdb_2_24"/>
          <p:cNvSpPr/>
          <p:nvPr/>
        </p:nvSpPr>
        <p:spPr>
          <a:xfrm>
            <a:off x="6629411" y="2908529"/>
            <a:ext cx="1561200" cy="948400"/>
          </a:xfrm>
          <a:prstGeom prst="rect">
            <a:avLst/>
          </a:prstGeom>
          <a:solidFill>
            <a:srgbClr val="419B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Confirm and Ingest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2d8f35cacdb_2_24"/>
          <p:cNvSpPr/>
          <p:nvPr/>
        </p:nvSpPr>
        <p:spPr>
          <a:xfrm>
            <a:off x="6629411" y="4591680"/>
            <a:ext cx="1561200" cy="948400"/>
          </a:xfrm>
          <a:prstGeom prst="rect">
            <a:avLst/>
          </a:prstGeom>
          <a:solidFill>
            <a:srgbClr val="FFDDB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Server creates Dataset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2d8f35cacdb_2_24"/>
          <p:cNvSpPr/>
          <p:nvPr/>
        </p:nvSpPr>
        <p:spPr>
          <a:xfrm>
            <a:off x="8341989" y="4591680"/>
            <a:ext cx="1561200" cy="948400"/>
          </a:xfrm>
          <a:prstGeom prst="rect">
            <a:avLst/>
          </a:prstGeom>
          <a:solidFill>
            <a:srgbClr val="FFDDB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Server starts data transfer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0" name="Google Shape;890;g2d8f35cacdb_2_24"/>
          <p:cNvCxnSpPr>
            <a:endCxn id="883" idx="1"/>
          </p:cNvCxnSpPr>
          <p:nvPr/>
        </p:nvCxnSpPr>
        <p:spPr>
          <a:xfrm>
            <a:off x="605747" y="3382729"/>
            <a:ext cx="573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1" name="Google Shape;891;g2d8f35cacdb_2_24"/>
          <p:cNvCxnSpPr>
            <a:stCxn id="883" idx="3"/>
            <a:endCxn id="884" idx="1"/>
          </p:cNvCxnSpPr>
          <p:nvPr/>
        </p:nvCxnSpPr>
        <p:spPr>
          <a:xfrm>
            <a:off x="2740547" y="3382729"/>
            <a:ext cx="25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2" name="Google Shape;892;g2d8f35cacdb_2_24"/>
          <p:cNvCxnSpPr>
            <a:stCxn id="884" idx="3"/>
            <a:endCxn id="886" idx="1"/>
          </p:cNvCxnSpPr>
          <p:nvPr/>
        </p:nvCxnSpPr>
        <p:spPr>
          <a:xfrm>
            <a:off x="4557235" y="3382729"/>
            <a:ext cx="25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3" name="Google Shape;893;g2d8f35cacdb_2_24"/>
          <p:cNvCxnSpPr>
            <a:stCxn id="886" idx="3"/>
            <a:endCxn id="887" idx="1"/>
          </p:cNvCxnSpPr>
          <p:nvPr/>
        </p:nvCxnSpPr>
        <p:spPr>
          <a:xfrm>
            <a:off x="6373923" y="3382729"/>
            <a:ext cx="255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4" name="Google Shape;894;g2d8f35cacdb_2_24"/>
          <p:cNvCxnSpPr>
            <a:stCxn id="884" idx="2"/>
            <a:endCxn id="885" idx="0"/>
          </p:cNvCxnSpPr>
          <p:nvPr/>
        </p:nvCxnSpPr>
        <p:spPr>
          <a:xfrm>
            <a:off x="3776635" y="3856929"/>
            <a:ext cx="0" cy="73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5" name="Google Shape;895;g2d8f35cacdb_2_24"/>
          <p:cNvCxnSpPr>
            <a:stCxn id="885" idx="3"/>
            <a:endCxn id="886" idx="2"/>
          </p:cNvCxnSpPr>
          <p:nvPr/>
        </p:nvCxnSpPr>
        <p:spPr>
          <a:xfrm rot="10800000" flipH="1">
            <a:off x="4557235" y="3857080"/>
            <a:ext cx="1036000" cy="12088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6" name="Google Shape;896;g2d8f35cacdb_2_24"/>
          <p:cNvCxnSpPr>
            <a:stCxn id="887" idx="2"/>
            <a:endCxn id="888" idx="0"/>
          </p:cNvCxnSpPr>
          <p:nvPr/>
        </p:nvCxnSpPr>
        <p:spPr>
          <a:xfrm>
            <a:off x="7410011" y="3856929"/>
            <a:ext cx="0" cy="734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897" name="Google Shape;897;g2d8f35cacdb_2_24"/>
          <p:cNvCxnSpPr>
            <a:stCxn id="888" idx="3"/>
            <a:endCxn id="889" idx="1"/>
          </p:cNvCxnSpPr>
          <p:nvPr/>
        </p:nvCxnSpPr>
        <p:spPr>
          <a:xfrm>
            <a:off x="8190611" y="5065880"/>
            <a:ext cx="151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898" name="Google Shape;898;g2d8f35cacdb_2_24"/>
          <p:cNvSpPr/>
          <p:nvPr/>
        </p:nvSpPr>
        <p:spPr>
          <a:xfrm>
            <a:off x="10032792" y="2908529"/>
            <a:ext cx="1561200" cy="948400"/>
          </a:xfrm>
          <a:prstGeom prst="rect">
            <a:avLst/>
          </a:prstGeom>
          <a:solidFill>
            <a:srgbClr val="419B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 receives Mail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9" name="Google Shape;899;g2d8f35cacdb_2_24"/>
          <p:cNvCxnSpPr>
            <a:stCxn id="889" idx="3"/>
            <a:endCxn id="898" idx="2"/>
          </p:cNvCxnSpPr>
          <p:nvPr/>
        </p:nvCxnSpPr>
        <p:spPr>
          <a:xfrm rot="10800000" flipH="1">
            <a:off x="9903189" y="3857080"/>
            <a:ext cx="910400" cy="1208800"/>
          </a:xfrm>
          <a:prstGeom prst="bentConnector2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900" name="Google Shape;900;g2d8f35cacdb_2_24"/>
          <p:cNvCxnSpPr/>
          <p:nvPr/>
        </p:nvCxnSpPr>
        <p:spPr>
          <a:xfrm>
            <a:off x="605563" y="4331129"/>
            <a:ext cx="11341667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01" name="Google Shape;901;g2d8f35cacdb_2_24"/>
          <p:cNvSpPr txBox="1"/>
          <p:nvPr/>
        </p:nvSpPr>
        <p:spPr>
          <a:xfrm>
            <a:off x="290670" y="3930904"/>
            <a:ext cx="1428169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867">
                <a:solidFill>
                  <a:srgbClr val="419BA3"/>
                </a:solidFill>
                <a:latin typeface="Arial"/>
                <a:ea typeface="Arial"/>
                <a:cs typeface="Arial"/>
                <a:sym typeface="Arial"/>
              </a:rPr>
              <a:t>User Steps</a:t>
            </a:r>
            <a:endParaRPr sz="2400"/>
          </a:p>
        </p:txBody>
      </p:sp>
      <p:sp>
        <p:nvSpPr>
          <p:cNvPr id="902" name="Google Shape;902;g2d8f35cacdb_2_24"/>
          <p:cNvSpPr txBox="1"/>
          <p:nvPr/>
        </p:nvSpPr>
        <p:spPr>
          <a:xfrm>
            <a:off x="290670" y="4326157"/>
            <a:ext cx="1986013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en-US" sz="1867">
                <a:solidFill>
                  <a:srgbClr val="FFDDB3"/>
                </a:solidFill>
                <a:latin typeface="Arial"/>
                <a:ea typeface="Arial"/>
                <a:cs typeface="Arial"/>
                <a:sym typeface="Arial"/>
              </a:rPr>
              <a:t>Automatic Steps</a:t>
            </a:r>
            <a:endParaRPr sz="2400"/>
          </a:p>
        </p:txBody>
      </p:sp>
      <p:pic>
        <p:nvPicPr>
          <p:cNvPr id="903" name="Google Shape;903;g2d8f35cacdb_2_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2382" y="785973"/>
            <a:ext cx="2398335" cy="18180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4" name="Google Shape;904;g2d8f35cacdb_2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8263" y="785971"/>
            <a:ext cx="2421148" cy="18180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5" name="Google Shape;905;g2d8f35cacdb_2_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2551" y="760865"/>
            <a:ext cx="2421149" cy="187457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906" name="Google Shape;906;g2d8f35cacdb_2_24"/>
          <p:cNvCxnSpPr>
            <a:endCxn id="884" idx="0"/>
          </p:cNvCxnSpPr>
          <p:nvPr/>
        </p:nvCxnSpPr>
        <p:spPr>
          <a:xfrm>
            <a:off x="3776635" y="2604129"/>
            <a:ext cx="0" cy="3044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7" name="Google Shape;907;g2d8f35cacdb_2_24"/>
          <p:cNvCxnSpPr>
            <a:endCxn id="886" idx="0"/>
          </p:cNvCxnSpPr>
          <p:nvPr/>
        </p:nvCxnSpPr>
        <p:spPr>
          <a:xfrm>
            <a:off x="5593323" y="2604129"/>
            <a:ext cx="0" cy="3044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08" name="Google Shape;908;g2d8f35cacdb_2_24"/>
          <p:cNvCxnSpPr>
            <a:stCxn id="887" idx="0"/>
          </p:cNvCxnSpPr>
          <p:nvPr/>
        </p:nvCxnSpPr>
        <p:spPr>
          <a:xfrm rot="10800000">
            <a:off x="7410011" y="2635329"/>
            <a:ext cx="0" cy="27320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67C383B2-3AC8-C433-112F-30FF2297E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Ingesting Data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341917f810_17_6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/>
              <a:t>Retrieval and Reuse</a:t>
            </a:r>
            <a:endParaRPr/>
          </a:p>
        </p:txBody>
      </p:sp>
      <p:sp>
        <p:nvSpPr>
          <p:cNvPr id="724" name="Google Shape;724;g3341917f810_17_6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-US"/>
              <a:t>Datasets can be retrieved via email links (or some more advanced tools)</a:t>
            </a:r>
            <a:endParaRPr/>
          </a:p>
          <a:p>
            <a:r>
              <a:rPr lang="en-US"/>
              <a:t>Retrieval from tape may take minutes to days depending on load</a:t>
            </a:r>
            <a:endParaRPr/>
          </a:p>
          <a:p>
            <a:pPr marL="0" indent="0">
              <a:buNone/>
            </a:pPr>
            <a:endParaRPr/>
          </a:p>
        </p:txBody>
      </p:sp>
      <p:pic>
        <p:nvPicPr>
          <p:cNvPr id="725" name="Google Shape;725;g3341917f810_17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1433" y="1099600"/>
            <a:ext cx="4676651" cy="509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672AFF-9DA8-1416-95EB-5995AF974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operations will be handed over to facility staff and PSI Science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Fees for storage and operations will be distributed fairly among facilities in accordance with the </a:t>
            </a:r>
            <a:r>
              <a:rPr lang="en-US" dirty="0" err="1"/>
              <a:t>OpenEM</a:t>
            </a:r>
            <a:r>
              <a:rPr lang="en-US" dirty="0"/>
              <a:t> Steering Committee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 funding is being sought for follow-up projects to continue development of additional features and continue community engagement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BE9BC-1EF3-8B1D-6CD9-57545BC18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3B273E-D2C1-D025-4113-0AFC8A1D2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374328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739EB-45F4-A206-37B1-60CA7B9A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 License</a:t>
            </a:r>
          </a:p>
        </p:txBody>
      </p:sp>
      <p:pic>
        <p:nvPicPr>
          <p:cNvPr id="8" name="Content Placeholder 7" descr="A grey and black sign with a person in a circle&#10;&#10;AI-generated content may be incorrect.">
            <a:extLst>
              <a:ext uri="{FF2B5EF4-FFF2-40B4-BE49-F238E27FC236}">
                <a16:creationId xmlns:a16="http://schemas.microsoft.com/office/drawing/2014/main" id="{21E15B8D-6A7E-C126-A2B4-B0204B354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72" y="3023778"/>
            <a:ext cx="2357655" cy="81044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762FE-DB96-3D66-EA17-67E43E12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40236-327E-41B2-9035-218746EC9075}" type="datetime1">
              <a:rPr lang="de-CH" noProof="0" smtClean="0"/>
              <a:t>06.06.25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C2357-B820-1FCA-86C6-8F6CA21D0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Scientific Computing, Theory and Data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9750F-1F8D-0735-1A81-2EA7E831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27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17674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"/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en-US" dirty="0"/>
              <a:t>Growth of electron microscopy (EM)</a:t>
            </a:r>
          </a:p>
        </p:txBody>
      </p:sp>
      <p:graphicFrame>
        <p:nvGraphicFramePr>
          <p:cNvPr id="355" name="Google Shape;355;p3"/>
          <p:cNvGraphicFramePr/>
          <p:nvPr>
            <p:extLst>
              <p:ext uri="{D42A27DB-BD31-4B8C-83A1-F6EECF244321}">
                <p14:modId xmlns:p14="http://schemas.microsoft.com/office/powerpoint/2010/main" val="2177452527"/>
              </p:ext>
            </p:extLst>
          </p:nvPr>
        </p:nvGraphicFramePr>
        <p:xfrm>
          <a:off x="705318" y="1920613"/>
          <a:ext cx="5400675" cy="2433600"/>
        </p:xfrm>
        <a:graphic>
          <a:graphicData uri="http://schemas.openxmlformats.org/drawingml/2006/table">
            <a:tbl>
              <a:tblPr firstCol="1">
                <a:tableStyleId>{5C22544A-7EE6-4342-B048-85BDC9FD1C3A}</a:tableStyleId>
              </a:tblPr>
              <a:tblGrid>
                <a:gridCol w="349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/>
                        <a:t>Facilities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7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/>
                        <a:t>Microscopes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50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Yearly microscope users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500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dirty="0"/>
                        <a:t>Data Produced</a:t>
                      </a:r>
                      <a:endParaRPr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dirty="0"/>
                        <a:t>6.4 PB/year</a:t>
                      </a:r>
                      <a:endParaRPr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8" name="Google Shape;358;p3"/>
          <p:cNvSpPr txBox="1"/>
          <p:nvPr/>
        </p:nvSpPr>
        <p:spPr>
          <a:xfrm>
            <a:off x="705318" y="1388289"/>
            <a:ext cx="540067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OpenEM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Facilities</a:t>
            </a:r>
            <a:endParaRPr dirty="0"/>
          </a:p>
        </p:txBody>
      </p:sp>
      <p:pic>
        <p:nvPicPr>
          <p:cNvPr id="11" name="Screenshot 2024-06-03 at 16.13.49.jpg" descr="Screenshot 2024-06-03 at 16.13.49.jpg">
            <a:extLst>
              <a:ext uri="{FF2B5EF4-FFF2-40B4-BE49-F238E27FC236}">
                <a16:creationId xmlns:a16="http://schemas.microsoft.com/office/drawing/2014/main" id="{39B3539F-D7B2-B1C4-72DD-51D9418FA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105" y="1542178"/>
            <a:ext cx="4408495" cy="403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345;p2" descr="A person working on a machine&#10;&#10;Description automatically generated">
            <a:extLst>
              <a:ext uri="{FF2B5EF4-FFF2-40B4-BE49-F238E27FC236}">
                <a16:creationId xmlns:a16="http://schemas.microsoft.com/office/drawing/2014/main" id="{FDA2F35C-E326-A846-0803-8C2CE29255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800" y="4578760"/>
            <a:ext cx="2918140" cy="19822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565;g33407e13cc3_10_0">
            <a:extLst>
              <a:ext uri="{FF2B5EF4-FFF2-40B4-BE49-F238E27FC236}">
                <a16:creationId xmlns:a16="http://schemas.microsoft.com/office/drawing/2014/main" id="{199B4721-27FA-6E50-1851-9022AF696555}"/>
              </a:ext>
            </a:extLst>
          </p:cNvPr>
          <p:cNvGrpSpPr/>
          <p:nvPr/>
        </p:nvGrpSpPr>
        <p:grpSpPr>
          <a:xfrm>
            <a:off x="3208174" y="4415698"/>
            <a:ext cx="4103697" cy="2308330"/>
            <a:chOff x="2063644" y="1280599"/>
            <a:chExt cx="4824535" cy="2713802"/>
          </a:xfrm>
        </p:grpSpPr>
        <p:pic>
          <p:nvPicPr>
            <p:cNvPr id="8" name="Google Shape;566;g33407e13cc3_10_0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46E8A86F-7294-324E-A964-CEDD10FE7852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63644" y="1280599"/>
              <a:ext cx="4824535" cy="2713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567;g33407e13cc3_10_0">
              <a:extLst>
                <a:ext uri="{FF2B5EF4-FFF2-40B4-BE49-F238E27FC236}">
                  <a16:creationId xmlns:a16="http://schemas.microsoft.com/office/drawing/2014/main" id="{0F6DB311-A7AC-DB9D-0960-00A7DC05327D}"/>
                </a:ext>
              </a:extLst>
            </p:cNvPr>
            <p:cNvSpPr/>
            <p:nvPr/>
          </p:nvSpPr>
          <p:spPr>
            <a:xfrm>
              <a:off x="3892481" y="1778210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2" name="Google Shape;568;g33407e13cc3_10_0">
              <a:extLst>
                <a:ext uri="{FF2B5EF4-FFF2-40B4-BE49-F238E27FC236}">
                  <a16:creationId xmlns:a16="http://schemas.microsoft.com/office/drawing/2014/main" id="{87349FDD-9148-47FA-FFDD-0081FCEB46AC}"/>
                </a:ext>
              </a:extLst>
            </p:cNvPr>
            <p:cNvSpPr/>
            <p:nvPr/>
          </p:nvSpPr>
          <p:spPr>
            <a:xfrm>
              <a:off x="4308089" y="1813173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3" name="Google Shape;569;g33407e13cc3_10_0">
              <a:extLst>
                <a:ext uri="{FF2B5EF4-FFF2-40B4-BE49-F238E27FC236}">
                  <a16:creationId xmlns:a16="http://schemas.microsoft.com/office/drawing/2014/main" id="{251FD60B-4349-B63A-E4E8-B84FAA1AC6EB}"/>
                </a:ext>
              </a:extLst>
            </p:cNvPr>
            <p:cNvSpPr/>
            <p:nvPr/>
          </p:nvSpPr>
          <p:spPr>
            <a:xfrm>
              <a:off x="4706467" y="2082919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4" name="Google Shape;570;g33407e13cc3_10_0">
              <a:extLst>
                <a:ext uri="{FF2B5EF4-FFF2-40B4-BE49-F238E27FC236}">
                  <a16:creationId xmlns:a16="http://schemas.microsoft.com/office/drawing/2014/main" id="{926E8099-746F-F1A6-9539-1E588E36F2D2}"/>
                </a:ext>
              </a:extLst>
            </p:cNvPr>
            <p:cNvSpPr/>
            <p:nvPr/>
          </p:nvSpPr>
          <p:spPr>
            <a:xfrm>
              <a:off x="4875915" y="1956108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5" name="Google Shape;571;g33407e13cc3_10_0">
              <a:extLst>
                <a:ext uri="{FF2B5EF4-FFF2-40B4-BE49-F238E27FC236}">
                  <a16:creationId xmlns:a16="http://schemas.microsoft.com/office/drawing/2014/main" id="{D24FF209-6F9A-C60D-3FB5-E2633B32AAAE}"/>
                </a:ext>
              </a:extLst>
            </p:cNvPr>
            <p:cNvSpPr/>
            <p:nvPr/>
          </p:nvSpPr>
          <p:spPr>
            <a:xfrm>
              <a:off x="3139455" y="2901818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6" name="Google Shape;572;g33407e13cc3_10_0">
              <a:extLst>
                <a:ext uri="{FF2B5EF4-FFF2-40B4-BE49-F238E27FC236}">
                  <a16:creationId xmlns:a16="http://schemas.microsoft.com/office/drawing/2014/main" id="{B6874B64-C8C7-A8C0-71AE-ADF8DF4C0AC0}"/>
                </a:ext>
              </a:extLst>
            </p:cNvPr>
            <p:cNvSpPr/>
            <p:nvPr/>
          </p:nvSpPr>
          <p:spPr>
            <a:xfrm>
              <a:off x="2771800" y="3168043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  <p:sp>
          <p:nvSpPr>
            <p:cNvPr id="17" name="Google Shape;573;g33407e13cc3_10_0">
              <a:extLst>
                <a:ext uri="{FF2B5EF4-FFF2-40B4-BE49-F238E27FC236}">
                  <a16:creationId xmlns:a16="http://schemas.microsoft.com/office/drawing/2014/main" id="{DFF58DFC-0BDA-EB98-B5AC-BE95F6D53758}"/>
                </a:ext>
              </a:extLst>
            </p:cNvPr>
            <p:cNvSpPr/>
            <p:nvPr/>
          </p:nvSpPr>
          <p:spPr>
            <a:xfrm>
              <a:off x="3826512" y="2374565"/>
              <a:ext cx="189600" cy="189600"/>
            </a:xfrm>
            <a:prstGeom prst="ellipse">
              <a:avLst/>
            </a:prstGeom>
            <a:solidFill>
              <a:srgbClr val="FAC54B"/>
            </a:solidFill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chemeClr val="dk1"/>
                </a:buClr>
                <a:buSzPts val="2400"/>
              </a:pPr>
              <a:endParaRPr sz="3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>
          <a:extLst>
            <a:ext uri="{FF2B5EF4-FFF2-40B4-BE49-F238E27FC236}">
              <a16:creationId xmlns:a16="http://schemas.microsoft.com/office/drawing/2014/main" id="{CE712510-972E-E472-ED39-4E912231E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">
            <a:extLst>
              <a:ext uri="{FF2B5EF4-FFF2-40B4-BE49-F238E27FC236}">
                <a16:creationId xmlns:a16="http://schemas.microsoft.com/office/drawing/2014/main" id="{FA6CB46C-3371-1E08-A39A-91E7FDA09F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/>
              <a:t>Benefits of FAIR Data</a:t>
            </a:r>
            <a:br>
              <a:rPr lang="en-US" dirty="0"/>
            </a:br>
            <a:r>
              <a:rPr lang="en-US" dirty="0"/>
              <a:t>(Findable, Accessible, Interoperable, Reusable)</a:t>
            </a:r>
          </a:p>
        </p:txBody>
      </p:sp>
      <p:sp>
        <p:nvSpPr>
          <p:cNvPr id="421" name="Google Shape;421;p7">
            <a:extLst>
              <a:ext uri="{FF2B5EF4-FFF2-40B4-BE49-F238E27FC236}">
                <a16:creationId xmlns:a16="http://schemas.microsoft.com/office/drawing/2014/main" id="{5F9B32A2-8F33-360F-5E1E-CD7338DDCA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326" y="1376773"/>
            <a:ext cx="5291476" cy="46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/>
              <a:t>Microscope Users</a:t>
            </a:r>
            <a:endParaRPr lang="en-US" dirty="0"/>
          </a:p>
          <a:p>
            <a:pPr marL="179388" lvl="1" indent="-1793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b="1" dirty="0"/>
              <a:t>Standardization</a:t>
            </a:r>
            <a:r>
              <a:rPr lang="en-US" dirty="0"/>
              <a:t> between facilities</a:t>
            </a:r>
          </a:p>
          <a:p>
            <a:pPr marL="179388" lvl="1" indent="-1793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b="1" dirty="0"/>
              <a:t>Automation</a:t>
            </a:r>
            <a:r>
              <a:rPr lang="en-US" dirty="0"/>
              <a:t> of metadata recording</a:t>
            </a:r>
          </a:p>
          <a:p>
            <a:pPr marL="179388" lvl="1" indent="-1793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b="1" dirty="0"/>
              <a:t>Verifiability</a:t>
            </a:r>
            <a:r>
              <a:rPr lang="en-US" dirty="0"/>
              <a:t> &amp; </a:t>
            </a:r>
            <a:r>
              <a:rPr lang="en-US" b="1" dirty="0"/>
              <a:t>reproducibility</a:t>
            </a:r>
          </a:p>
          <a:p>
            <a:pPr marL="179388" lvl="1" indent="-777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lang="en-US" dirty="0"/>
          </a:p>
        </p:txBody>
      </p:sp>
      <p:sp>
        <p:nvSpPr>
          <p:cNvPr id="422" name="Google Shape;422;p7">
            <a:extLst>
              <a:ext uri="{FF2B5EF4-FFF2-40B4-BE49-F238E27FC236}">
                <a16:creationId xmlns:a16="http://schemas.microsoft.com/office/drawing/2014/main" id="{D13AD2D0-9514-3077-199B-786882AADF3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205201" y="1376773"/>
            <a:ext cx="5291474" cy="4644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/>
              <a:t>Data consumers</a:t>
            </a:r>
            <a:endParaRPr lang="en-US" dirty="0"/>
          </a:p>
          <a:p>
            <a:pPr marL="179388" lvl="1" indent="-1793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b="1" dirty="0"/>
              <a:t>Education.</a:t>
            </a:r>
            <a:r>
              <a:rPr lang="en-US" dirty="0"/>
              <a:t> Example datasets and workflows</a:t>
            </a:r>
          </a:p>
          <a:p>
            <a:pPr marL="179388" lvl="1" indent="-1793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b="1" dirty="0"/>
              <a:t>Interdisciplinary</a:t>
            </a:r>
            <a:r>
              <a:rPr lang="en-US" dirty="0"/>
              <a:t> reuse of data in new contexts</a:t>
            </a:r>
            <a:endParaRPr lang="en-US" b="1" dirty="0"/>
          </a:p>
          <a:p>
            <a:pPr marL="179388" lvl="1" indent="-17938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b="1" dirty="0"/>
              <a:t>Method development</a:t>
            </a:r>
            <a:r>
              <a:rPr lang="en-US" dirty="0"/>
              <a:t>, especially machine learning</a:t>
            </a:r>
          </a:p>
        </p:txBody>
      </p:sp>
      <p:pic>
        <p:nvPicPr>
          <p:cNvPr id="423" name="Google Shape;423;p7" descr="A person sitting in front of a machine&#10;&#10;Description automatically generated">
            <a:extLst>
              <a:ext uri="{FF2B5EF4-FFF2-40B4-BE49-F238E27FC236}">
                <a16:creationId xmlns:a16="http://schemas.microsoft.com/office/drawing/2014/main" id="{C15AC37D-B991-1C66-0C0B-0839AC399D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325" y="2853418"/>
            <a:ext cx="3832223" cy="262780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7">
            <a:extLst>
              <a:ext uri="{FF2B5EF4-FFF2-40B4-BE49-F238E27FC236}">
                <a16:creationId xmlns:a16="http://schemas.microsoft.com/office/drawing/2014/main" id="{20D28658-52C0-B20D-DE5A-0066BEB4B3EE}"/>
              </a:ext>
            </a:extLst>
          </p:cNvPr>
          <p:cNvSpPr txBox="1"/>
          <p:nvPr/>
        </p:nvSpPr>
        <p:spPr>
          <a:xfrm>
            <a:off x="695326" y="5639133"/>
            <a:ext cx="383222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Jacques </a:t>
            </a:r>
            <a:r>
              <a:rPr lang="en-US" sz="10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Dubochet</a:t>
            </a:r>
            <a:r>
              <a:rPr lang="en-US" sz="1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Lausanne, 2000</a:t>
            </a:r>
          </a:p>
          <a:p>
            <a:pPr lvl="0" algn="ctr"/>
            <a:r>
              <a:rPr lang="en-US" sz="1000" dirty="0"/>
              <a:t>2017 Nobel Prize in Chemistry</a:t>
            </a:r>
            <a:br>
              <a:rPr lang="en-US" sz="1000" dirty="0"/>
            </a:br>
            <a:r>
              <a:rPr lang="en-US" sz="1000" dirty="0"/>
              <a:t>with Joachim Frank and Richard Henderson</a:t>
            </a:r>
            <a:br>
              <a:rPr lang="en-US"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Credit: </a:t>
            </a:r>
            <a:r>
              <a:rPr lang="en-US" sz="100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Willy Blanchard, EMF, Université de Lausanne</a:t>
            </a:r>
            <a:endParaRPr sz="1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 descr="A collage of men with different facial expressions&#10;&#10;Description automatically generated">
            <a:extLst>
              <a:ext uri="{FF2B5EF4-FFF2-40B4-BE49-F238E27FC236}">
                <a16:creationId xmlns:a16="http://schemas.microsoft.com/office/drawing/2014/main" id="{164114D2-8F3C-3C67-0C52-D0BC4F196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2" b="6357"/>
          <a:stretch>
            <a:fillRect/>
          </a:stretch>
        </p:blipFill>
        <p:spPr>
          <a:xfrm>
            <a:off x="6096000" y="2853418"/>
            <a:ext cx="4126562" cy="2627809"/>
          </a:xfrm>
          <a:prstGeom prst="rect">
            <a:avLst/>
          </a:prstGeom>
        </p:spPr>
      </p:pic>
      <p:sp>
        <p:nvSpPr>
          <p:cNvPr id="3" name="Google Shape;427;p7">
            <a:extLst>
              <a:ext uri="{FF2B5EF4-FFF2-40B4-BE49-F238E27FC236}">
                <a16:creationId xmlns:a16="http://schemas.microsoft.com/office/drawing/2014/main" id="{3AC05BBE-00A3-99CE-A5F3-F7DBF35BC2E1}"/>
              </a:ext>
            </a:extLst>
          </p:cNvPr>
          <p:cNvSpPr txBox="1"/>
          <p:nvPr/>
        </p:nvSpPr>
        <p:spPr>
          <a:xfrm>
            <a:off x="6096000" y="5639133"/>
            <a:ext cx="40361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David Baker, Demis Hassabis and John Jumper</a:t>
            </a:r>
          </a:p>
          <a:p>
            <a:pPr lvl="0" algn="ctr"/>
            <a:r>
              <a:rPr lang="en-US" sz="1000" dirty="0"/>
              <a:t>2024 Nobel Prize in Chemistry</a:t>
            </a:r>
            <a:endParaRPr lang="en-US" sz="10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Credit: BBVA Foundation</a:t>
            </a:r>
            <a:endParaRPr sz="1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077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"/>
          <p:cNvSpPr txBox="1">
            <a:spLocks noGrp="1"/>
          </p:cNvSpPr>
          <p:nvPr>
            <p:ph type="title"/>
          </p:nvPr>
        </p:nvSpPr>
        <p:spPr>
          <a:xfrm>
            <a:off x="695325" y="278296"/>
            <a:ext cx="8964613" cy="81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 dirty="0" err="1"/>
              <a:t>OpenEM</a:t>
            </a:r>
            <a:endParaRPr lang="en-US" dirty="0"/>
          </a:p>
        </p:txBody>
      </p:sp>
      <p:sp>
        <p:nvSpPr>
          <p:cNvPr id="412" name="Google Shape;412;p6"/>
          <p:cNvSpPr txBox="1">
            <a:spLocks noGrp="1"/>
          </p:cNvSpPr>
          <p:nvPr>
            <p:ph type="body" idx="1"/>
          </p:nvPr>
        </p:nvSpPr>
        <p:spPr>
          <a:xfrm>
            <a:off x="707615" y="2819400"/>
            <a:ext cx="10801349" cy="3195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/>
              <a:t>ETH ORD M1 Explore project, led by Henning Stahlberg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 err="1"/>
              <a:t>swissuniversities</a:t>
            </a:r>
            <a:r>
              <a:rPr lang="en-US" dirty="0"/>
              <a:t> Swiss ORD Explore project, led by Robbie Loewith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dirty="0"/>
          </a:p>
          <a:p>
            <a:pPr marL="3429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endParaRPr lang="en-US" dirty="0"/>
          </a:p>
        </p:txBody>
      </p:sp>
      <p:pic>
        <p:nvPicPr>
          <p:cNvPr id="2" name="Google Shape;488;p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CE822-CFA8-6C98-93F5-7AC5668D8A4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6417" y="3360710"/>
            <a:ext cx="1925739" cy="5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89;p2" descr="299 - Electron Microscopy Center">
            <a:extLst>
              <a:ext uri="{FF2B5EF4-FFF2-40B4-BE49-F238E27FC236}">
                <a16:creationId xmlns:a16="http://schemas.microsoft.com/office/drawing/2014/main" id="{0C9099FC-05A7-AC7B-F2EB-90B661467A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84290" y="3352418"/>
            <a:ext cx="1925739" cy="564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90;p2" descr="A picture containing email&#10;&#10;Description automatically generated">
            <a:extLst>
              <a:ext uri="{FF2B5EF4-FFF2-40B4-BE49-F238E27FC236}">
                <a16:creationId xmlns:a16="http://schemas.microsoft.com/office/drawing/2014/main" id="{A4BC93B0-1852-2E74-F9B9-F141C66F4A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4481" y="4544286"/>
            <a:ext cx="1552831" cy="462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91;p2" descr="A picture containing icon&#10;&#10;Description automatically generated">
            <a:extLst>
              <a:ext uri="{FF2B5EF4-FFF2-40B4-BE49-F238E27FC236}">
                <a16:creationId xmlns:a16="http://schemas.microsoft.com/office/drawing/2014/main" id="{1A749A2F-1E0D-D2AE-9C40-621B76EFBF2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1807" y="4512318"/>
            <a:ext cx="1925739" cy="66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92;p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D7F568E-DD2D-0F42-5D60-1F084555F14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31690" y="4461941"/>
            <a:ext cx="1925739" cy="626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93;p2" descr="A picture containing logo&#10;&#10;Description automatically generated">
            <a:extLst>
              <a:ext uri="{FF2B5EF4-FFF2-40B4-BE49-F238E27FC236}">
                <a16:creationId xmlns:a16="http://schemas.microsoft.com/office/drawing/2014/main" id="{DD8CCA32-9BA5-F0C9-2653-5085F1CA993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31924" y="4512318"/>
            <a:ext cx="1031315" cy="7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4;p2">
            <a:extLst>
              <a:ext uri="{FF2B5EF4-FFF2-40B4-BE49-F238E27FC236}">
                <a16:creationId xmlns:a16="http://schemas.microsoft.com/office/drawing/2014/main" id="{F5F53B85-1A45-C17E-0311-8A3497EDD9A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20537" y="3276632"/>
            <a:ext cx="1740748" cy="71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87;p2">
            <a:extLst>
              <a:ext uri="{FF2B5EF4-FFF2-40B4-BE49-F238E27FC236}">
                <a16:creationId xmlns:a16="http://schemas.microsoft.com/office/drawing/2014/main" id="{9AE40DC6-AB6D-CCBA-F50F-CFF5BCCF473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4481" y="3460962"/>
            <a:ext cx="1217292" cy="34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61AE7574-05A4-CB96-6A46-5AC700330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1" y="1373488"/>
            <a:ext cx="4050919" cy="12538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3407e13cc3_2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300"/>
            </a:pPr>
            <a:r>
              <a:rPr lang="en-US"/>
              <a:t>Timeline</a:t>
            </a:r>
            <a:endParaRPr/>
          </a:p>
        </p:txBody>
      </p:sp>
      <p:pic>
        <p:nvPicPr>
          <p:cNvPr id="597" name="Google Shape;597;g33407e13cc3_2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4849" y="1313903"/>
            <a:ext cx="11162305" cy="4651916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33407e13cc3_2_0"/>
          <p:cNvSpPr/>
          <p:nvPr/>
        </p:nvSpPr>
        <p:spPr>
          <a:xfrm>
            <a:off x="5953065" y="2648433"/>
            <a:ext cx="1620800" cy="29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856" y="53435"/>
                </a:moveTo>
                <a:lnTo>
                  <a:pt x="-27004" y="19922"/>
                </a:lnTo>
                <a:lnTo>
                  <a:pt x="-71288" y="56371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OSC-EM Standards Workshop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g33407e13cc3_2_0"/>
          <p:cNvSpPr/>
          <p:nvPr/>
        </p:nvSpPr>
        <p:spPr>
          <a:xfrm>
            <a:off x="6367591" y="3063470"/>
            <a:ext cx="11796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856" y="53435"/>
                </a:moveTo>
                <a:lnTo>
                  <a:pt x="-27004" y="19922"/>
                </a:lnTo>
                <a:lnTo>
                  <a:pt x="-61600" y="60238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MADICES Workshop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g33407e13cc3_2_0"/>
          <p:cNvSpPr/>
          <p:nvPr/>
        </p:nvSpPr>
        <p:spPr>
          <a:xfrm>
            <a:off x="3959379" y="3492069"/>
            <a:ext cx="11970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8831" y="27655"/>
                </a:moveTo>
                <a:lnTo>
                  <a:pt x="145524" y="25079"/>
                </a:lnTo>
                <a:lnTo>
                  <a:pt x="164405" y="-109908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cryoET Workshop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g33407e13cc3_2_0"/>
          <p:cNvSpPr/>
          <p:nvPr/>
        </p:nvSpPr>
        <p:spPr>
          <a:xfrm>
            <a:off x="4807103" y="4335833"/>
            <a:ext cx="12888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8831" y="27655"/>
                </a:moveTo>
                <a:lnTo>
                  <a:pt x="145524" y="25079"/>
                </a:lnTo>
                <a:lnTo>
                  <a:pt x="163766" y="-276013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SciCatCon User Meeting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g33407e13cc3_2_0"/>
          <p:cNvSpPr/>
          <p:nvPr/>
        </p:nvSpPr>
        <p:spPr>
          <a:xfrm>
            <a:off x="5042003" y="4759439"/>
            <a:ext cx="12780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8831" y="27655"/>
                </a:moveTo>
                <a:lnTo>
                  <a:pt x="145524" y="25079"/>
                </a:lnTo>
                <a:lnTo>
                  <a:pt x="166453" y="-448036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EM dataset transfered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33407e13cc3_2_0"/>
          <p:cNvSpPr/>
          <p:nvPr/>
        </p:nvSpPr>
        <p:spPr>
          <a:xfrm>
            <a:off x="5042003" y="2684207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33407e13cc3_2_0"/>
          <p:cNvSpPr/>
          <p:nvPr/>
        </p:nvSpPr>
        <p:spPr>
          <a:xfrm>
            <a:off x="5607153" y="311283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3407e13cc3_2_0"/>
          <p:cNvSpPr/>
          <p:nvPr/>
        </p:nvSpPr>
        <p:spPr>
          <a:xfrm>
            <a:off x="6432653" y="3532934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g33407e13cc3_2_0"/>
          <p:cNvSpPr/>
          <p:nvPr/>
        </p:nvSpPr>
        <p:spPr>
          <a:xfrm>
            <a:off x="6699353" y="3532934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g33407e13cc3_2_0"/>
          <p:cNvSpPr/>
          <p:nvPr/>
        </p:nvSpPr>
        <p:spPr>
          <a:xfrm>
            <a:off x="5492853" y="311283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g33407e13cc3_2_0"/>
          <p:cNvSpPr/>
          <p:nvPr/>
        </p:nvSpPr>
        <p:spPr>
          <a:xfrm>
            <a:off x="3435500" y="3063514"/>
            <a:ext cx="13716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8831" y="27655"/>
                </a:moveTo>
                <a:lnTo>
                  <a:pt x="134503" y="31832"/>
                </a:lnTo>
                <a:lnTo>
                  <a:pt x="142085" y="-100157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Swissuniversities intermediate review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33407e13cc3_2_0"/>
          <p:cNvSpPr/>
          <p:nvPr/>
        </p:nvSpPr>
        <p:spPr>
          <a:xfrm>
            <a:off x="5721453" y="5183039"/>
            <a:ext cx="12780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8831" y="27655"/>
                </a:moveTo>
                <a:lnTo>
                  <a:pt x="145524" y="25079"/>
                </a:lnTo>
                <a:lnTo>
                  <a:pt x="161566" y="-43555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Globus transfer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33407e13cc3_2_0"/>
          <p:cNvSpPr/>
          <p:nvPr/>
        </p:nvSpPr>
        <p:spPr>
          <a:xfrm>
            <a:off x="7847191" y="3196570"/>
            <a:ext cx="11796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856" y="53435"/>
                </a:moveTo>
                <a:lnTo>
                  <a:pt x="-13697" y="59251"/>
                </a:lnTo>
                <a:lnTo>
                  <a:pt x="-23600" y="366733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MADICES Workshop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g33407e13cc3_2_0"/>
          <p:cNvSpPr/>
          <p:nvPr/>
        </p:nvSpPr>
        <p:spPr>
          <a:xfrm>
            <a:off x="7324728" y="3967710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33407e13cc3_2_0"/>
          <p:cNvSpPr/>
          <p:nvPr/>
        </p:nvSpPr>
        <p:spPr>
          <a:xfrm>
            <a:off x="7476979" y="3967710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g33407e13cc3_2_0"/>
          <p:cNvSpPr/>
          <p:nvPr/>
        </p:nvSpPr>
        <p:spPr>
          <a:xfrm>
            <a:off x="8288616" y="3580345"/>
            <a:ext cx="11796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856" y="53435"/>
                </a:moveTo>
                <a:lnTo>
                  <a:pt x="-46069" y="50195"/>
                </a:lnTo>
                <a:lnTo>
                  <a:pt x="-49801" y="177850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ETHZ LTS support</a:t>
            </a:r>
            <a:endParaRPr sz="10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g33407e13cc3_2_0"/>
          <p:cNvSpPr/>
          <p:nvPr/>
        </p:nvSpPr>
        <p:spPr>
          <a:xfrm>
            <a:off x="7705579" y="3967710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g33407e13cc3_2_0"/>
          <p:cNvSpPr/>
          <p:nvPr/>
        </p:nvSpPr>
        <p:spPr>
          <a:xfrm>
            <a:off x="4927703" y="26841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g33407e13cc3_2_0"/>
          <p:cNvSpPr/>
          <p:nvPr/>
        </p:nvSpPr>
        <p:spPr>
          <a:xfrm>
            <a:off x="2848253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g33407e13cc3_2_0"/>
          <p:cNvSpPr/>
          <p:nvPr/>
        </p:nvSpPr>
        <p:spPr>
          <a:xfrm>
            <a:off x="3672379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33407e13cc3_2_0"/>
          <p:cNvSpPr/>
          <p:nvPr/>
        </p:nvSpPr>
        <p:spPr>
          <a:xfrm>
            <a:off x="4626503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33407e13cc3_2_0"/>
          <p:cNvSpPr/>
          <p:nvPr/>
        </p:nvSpPr>
        <p:spPr>
          <a:xfrm>
            <a:off x="5212279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g33407e13cc3_2_0"/>
          <p:cNvSpPr/>
          <p:nvPr/>
        </p:nvSpPr>
        <p:spPr>
          <a:xfrm>
            <a:off x="5489653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g33407e13cc3_2_0"/>
          <p:cNvSpPr/>
          <p:nvPr/>
        </p:nvSpPr>
        <p:spPr>
          <a:xfrm>
            <a:off x="4699103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g33407e13cc3_2_0"/>
          <p:cNvSpPr/>
          <p:nvPr/>
        </p:nvSpPr>
        <p:spPr>
          <a:xfrm>
            <a:off x="4775303" y="1850683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g33407e13cc3_2_0"/>
          <p:cNvSpPr/>
          <p:nvPr/>
        </p:nvSpPr>
        <p:spPr>
          <a:xfrm>
            <a:off x="4245203" y="3913958"/>
            <a:ext cx="12888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18831" y="27655"/>
                </a:moveTo>
                <a:lnTo>
                  <a:pt x="145524" y="25079"/>
                </a:lnTo>
                <a:lnTo>
                  <a:pt x="161744" y="-109908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 review 1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g33407e13cc3_2_0"/>
          <p:cNvSpPr/>
          <p:nvPr/>
        </p:nvSpPr>
        <p:spPr>
          <a:xfrm>
            <a:off x="5835753" y="3532934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g33407e13cc3_2_0"/>
          <p:cNvSpPr/>
          <p:nvPr/>
        </p:nvSpPr>
        <p:spPr>
          <a:xfrm>
            <a:off x="8688228" y="3964133"/>
            <a:ext cx="1288800" cy="295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804" y="32880"/>
                </a:moveTo>
                <a:lnTo>
                  <a:pt x="-51564" y="37266"/>
                </a:lnTo>
                <a:lnTo>
                  <a:pt x="-69695" y="3746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ETH review 2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g33407e13cc3_2_0"/>
          <p:cNvSpPr/>
          <p:nvPr/>
        </p:nvSpPr>
        <p:spPr>
          <a:xfrm>
            <a:off x="7803903" y="3967710"/>
            <a:ext cx="228600" cy="2139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g33407e13cc3_2_0"/>
          <p:cNvSpPr/>
          <p:nvPr/>
        </p:nvSpPr>
        <p:spPr>
          <a:xfrm>
            <a:off x="8459420" y="4376583"/>
            <a:ext cx="228800" cy="214000"/>
          </a:xfrm>
          <a:prstGeom prst="diamond">
            <a:avLst/>
          </a:prstGeom>
          <a:solidFill>
            <a:srgbClr val="FFFF00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</a:pPr>
            <a:endParaRPr sz="14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g33407e13cc3_2_0"/>
          <p:cNvSpPr/>
          <p:nvPr/>
        </p:nvSpPr>
        <p:spPr>
          <a:xfrm>
            <a:off x="9399828" y="4347932"/>
            <a:ext cx="1288800" cy="295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1804" y="32880"/>
                </a:moveTo>
                <a:lnTo>
                  <a:pt x="-51564" y="37266"/>
                </a:lnTo>
                <a:lnTo>
                  <a:pt x="-69695" y="37469"/>
                </a:lnTo>
              </a:path>
            </a:pathLst>
          </a:cu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-US" sz="1067">
                <a:solidFill>
                  <a:schemeClr val="dk1"/>
                </a:solidFill>
              </a:rPr>
              <a:t>Facility Workshop</a:t>
            </a:r>
            <a:endParaRPr sz="18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.jpg" descr="1.jpg">
            <a:extLst>
              <a:ext uri="{FF2B5EF4-FFF2-40B4-BE49-F238E27FC236}">
                <a16:creationId xmlns:a16="http://schemas.microsoft.com/office/drawing/2014/main" id="{48933A71-7D36-C61B-92B6-37C95EBE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" y="1287313"/>
            <a:ext cx="11984660" cy="49573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FB1DD46-32A3-99EF-EC3F-2D06B6471EDF}"/>
              </a:ext>
            </a:extLst>
          </p:cNvPr>
          <p:cNvSpPr/>
          <p:nvPr/>
        </p:nvSpPr>
        <p:spPr>
          <a:xfrm>
            <a:off x="10591800" y="1756153"/>
            <a:ext cx="1327486" cy="131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8237ACF-18F1-F914-E222-5A5FB293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OpenEM</a:t>
            </a:r>
            <a:r>
              <a:rPr lang="en-US" dirty="0"/>
              <a:t>: Overview</a:t>
            </a:r>
          </a:p>
        </p:txBody>
      </p:sp>
      <p:sp>
        <p:nvSpPr>
          <p:cNvPr id="43" name="Electron Microscopy">
            <a:extLst>
              <a:ext uri="{FF2B5EF4-FFF2-40B4-BE49-F238E27FC236}">
                <a16:creationId xmlns:a16="http://schemas.microsoft.com/office/drawing/2014/main" id="{96DD8F2A-460A-381B-D1EB-2AF4A9704B0B}"/>
              </a:ext>
            </a:extLst>
          </p:cNvPr>
          <p:cNvSpPr txBox="1"/>
          <p:nvPr/>
        </p:nvSpPr>
        <p:spPr>
          <a:xfrm>
            <a:off x="332884" y="3644163"/>
            <a:ext cx="1459246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 b="0"/>
            </a:lvl1pPr>
          </a:lstStyle>
          <a:p>
            <a:r>
              <a:rPr sz="1250"/>
              <a:t>Electron Microscopy</a:t>
            </a:r>
          </a:p>
        </p:txBody>
      </p:sp>
      <p:pic>
        <p:nvPicPr>
          <p:cNvPr id="44" name="Screenshot 2020-09-03 at 10.25.48.png" descr="Screenshot 2020-09-03 at 10.25.48.png">
            <a:extLst>
              <a:ext uri="{FF2B5EF4-FFF2-40B4-BE49-F238E27FC236}">
                <a16:creationId xmlns:a16="http://schemas.microsoft.com/office/drawing/2014/main" id="{C76C3023-3549-A8B9-3E36-8AF3A62309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6" t="2067" r="5895" b="2497"/>
          <a:stretch>
            <a:fillRect/>
          </a:stretch>
        </p:blipFill>
        <p:spPr>
          <a:xfrm>
            <a:off x="622827" y="3934724"/>
            <a:ext cx="932687" cy="155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9569" y="0"/>
                </a:moveTo>
                <a:lnTo>
                  <a:pt x="9004" y="69"/>
                </a:lnTo>
                <a:cubicBezTo>
                  <a:pt x="8587" y="121"/>
                  <a:pt x="8160" y="233"/>
                  <a:pt x="7347" y="500"/>
                </a:cubicBezTo>
                <a:cubicBezTo>
                  <a:pt x="6743" y="698"/>
                  <a:pt x="6195" y="881"/>
                  <a:pt x="6130" y="905"/>
                </a:cubicBezTo>
                <a:cubicBezTo>
                  <a:pt x="6065" y="929"/>
                  <a:pt x="5817" y="1007"/>
                  <a:pt x="5579" y="1079"/>
                </a:cubicBezTo>
                <a:cubicBezTo>
                  <a:pt x="5341" y="1152"/>
                  <a:pt x="4988" y="1274"/>
                  <a:pt x="4794" y="1350"/>
                </a:cubicBezTo>
                <a:cubicBezTo>
                  <a:pt x="4300" y="1542"/>
                  <a:pt x="3867" y="1690"/>
                  <a:pt x="3471" y="1800"/>
                </a:cubicBezTo>
                <a:cubicBezTo>
                  <a:pt x="3285" y="1852"/>
                  <a:pt x="3022" y="1944"/>
                  <a:pt x="2883" y="2007"/>
                </a:cubicBezTo>
                <a:cubicBezTo>
                  <a:pt x="2745" y="2069"/>
                  <a:pt x="2541" y="2134"/>
                  <a:pt x="2433" y="2153"/>
                </a:cubicBezTo>
                <a:cubicBezTo>
                  <a:pt x="2325" y="2172"/>
                  <a:pt x="2151" y="2223"/>
                  <a:pt x="2043" y="2266"/>
                </a:cubicBezTo>
                <a:cubicBezTo>
                  <a:pt x="1935" y="2309"/>
                  <a:pt x="1493" y="2451"/>
                  <a:pt x="1060" y="2581"/>
                </a:cubicBezTo>
                <a:lnTo>
                  <a:pt x="275" y="2816"/>
                </a:lnTo>
                <a:lnTo>
                  <a:pt x="225" y="3950"/>
                </a:lnTo>
                <a:cubicBezTo>
                  <a:pt x="198" y="4574"/>
                  <a:pt x="171" y="6737"/>
                  <a:pt x="165" y="8756"/>
                </a:cubicBezTo>
                <a:cubicBezTo>
                  <a:pt x="157" y="11088"/>
                  <a:pt x="122" y="12437"/>
                  <a:pt x="73" y="12455"/>
                </a:cubicBezTo>
                <a:cubicBezTo>
                  <a:pt x="24" y="12473"/>
                  <a:pt x="0" y="12607"/>
                  <a:pt x="0" y="12739"/>
                </a:cubicBezTo>
                <a:cubicBezTo>
                  <a:pt x="-1" y="12871"/>
                  <a:pt x="24" y="13002"/>
                  <a:pt x="73" y="13021"/>
                </a:cubicBezTo>
                <a:cubicBezTo>
                  <a:pt x="119" y="13038"/>
                  <a:pt x="145" y="14185"/>
                  <a:pt x="146" y="15983"/>
                </a:cubicBezTo>
                <a:cubicBezTo>
                  <a:pt x="148" y="18741"/>
                  <a:pt x="157" y="18919"/>
                  <a:pt x="289" y="18978"/>
                </a:cubicBezTo>
                <a:cubicBezTo>
                  <a:pt x="366" y="19012"/>
                  <a:pt x="998" y="19214"/>
                  <a:pt x="1689" y="19428"/>
                </a:cubicBezTo>
                <a:cubicBezTo>
                  <a:pt x="2381" y="19641"/>
                  <a:pt x="3405" y="19961"/>
                  <a:pt x="3967" y="20137"/>
                </a:cubicBezTo>
                <a:cubicBezTo>
                  <a:pt x="6334" y="20877"/>
                  <a:pt x="6993" y="21073"/>
                  <a:pt x="6993" y="21045"/>
                </a:cubicBezTo>
                <a:cubicBezTo>
                  <a:pt x="6993" y="21029"/>
                  <a:pt x="7055" y="21049"/>
                  <a:pt x="7131" y="21089"/>
                </a:cubicBezTo>
                <a:cubicBezTo>
                  <a:pt x="7361" y="21212"/>
                  <a:pt x="8509" y="21524"/>
                  <a:pt x="8697" y="21514"/>
                </a:cubicBezTo>
                <a:cubicBezTo>
                  <a:pt x="8794" y="21510"/>
                  <a:pt x="8894" y="21526"/>
                  <a:pt x="8922" y="21553"/>
                </a:cubicBezTo>
                <a:cubicBezTo>
                  <a:pt x="8954" y="21584"/>
                  <a:pt x="9025" y="21600"/>
                  <a:pt x="9151" y="21600"/>
                </a:cubicBezTo>
                <a:cubicBezTo>
                  <a:pt x="9530" y="21600"/>
                  <a:pt x="10392" y="21453"/>
                  <a:pt x="12058" y="21111"/>
                </a:cubicBezTo>
                <a:cubicBezTo>
                  <a:pt x="13316" y="20853"/>
                  <a:pt x="14589" y="20591"/>
                  <a:pt x="14891" y="20529"/>
                </a:cubicBezTo>
                <a:cubicBezTo>
                  <a:pt x="15194" y="20467"/>
                  <a:pt x="15512" y="20400"/>
                  <a:pt x="15599" y="20377"/>
                </a:cubicBezTo>
                <a:cubicBezTo>
                  <a:pt x="15907" y="20296"/>
                  <a:pt x="16616" y="20166"/>
                  <a:pt x="16737" y="20167"/>
                </a:cubicBezTo>
                <a:cubicBezTo>
                  <a:pt x="16805" y="20168"/>
                  <a:pt x="16897" y="20148"/>
                  <a:pt x="16944" y="20126"/>
                </a:cubicBezTo>
                <a:cubicBezTo>
                  <a:pt x="17026" y="20087"/>
                  <a:pt x="18691" y="19722"/>
                  <a:pt x="18942" y="19687"/>
                </a:cubicBezTo>
                <a:cubicBezTo>
                  <a:pt x="19006" y="19678"/>
                  <a:pt x="19290" y="19618"/>
                  <a:pt x="19571" y="19555"/>
                </a:cubicBezTo>
                <a:cubicBezTo>
                  <a:pt x="20194" y="19413"/>
                  <a:pt x="20838" y="19277"/>
                  <a:pt x="20944" y="19265"/>
                </a:cubicBezTo>
                <a:cubicBezTo>
                  <a:pt x="20987" y="19260"/>
                  <a:pt x="21061" y="19244"/>
                  <a:pt x="21104" y="19229"/>
                </a:cubicBezTo>
                <a:cubicBezTo>
                  <a:pt x="21148" y="19214"/>
                  <a:pt x="21278" y="19187"/>
                  <a:pt x="21394" y="19171"/>
                </a:cubicBezTo>
                <a:cubicBezTo>
                  <a:pt x="21558" y="19147"/>
                  <a:pt x="21599" y="19118"/>
                  <a:pt x="21577" y="19036"/>
                </a:cubicBezTo>
                <a:cubicBezTo>
                  <a:pt x="21562" y="18977"/>
                  <a:pt x="21525" y="16654"/>
                  <a:pt x="21495" y="13874"/>
                </a:cubicBezTo>
                <a:cubicBezTo>
                  <a:pt x="21387" y="3954"/>
                  <a:pt x="21363" y="2673"/>
                  <a:pt x="21311" y="2647"/>
                </a:cubicBezTo>
                <a:cubicBezTo>
                  <a:pt x="21240" y="2612"/>
                  <a:pt x="20466" y="2435"/>
                  <a:pt x="20080" y="2366"/>
                </a:cubicBezTo>
                <a:cubicBezTo>
                  <a:pt x="19908" y="2335"/>
                  <a:pt x="19692" y="2283"/>
                  <a:pt x="19603" y="2250"/>
                </a:cubicBezTo>
                <a:cubicBezTo>
                  <a:pt x="19514" y="2216"/>
                  <a:pt x="19320" y="2166"/>
                  <a:pt x="19171" y="2139"/>
                </a:cubicBezTo>
                <a:cubicBezTo>
                  <a:pt x="19023" y="2113"/>
                  <a:pt x="18458" y="1993"/>
                  <a:pt x="17918" y="1872"/>
                </a:cubicBezTo>
                <a:cubicBezTo>
                  <a:pt x="17377" y="1750"/>
                  <a:pt x="16637" y="1589"/>
                  <a:pt x="16269" y="1513"/>
                </a:cubicBezTo>
                <a:cubicBezTo>
                  <a:pt x="15902" y="1437"/>
                  <a:pt x="15451" y="1332"/>
                  <a:pt x="15268" y="1281"/>
                </a:cubicBezTo>
                <a:cubicBezTo>
                  <a:pt x="15085" y="1229"/>
                  <a:pt x="14878" y="1187"/>
                  <a:pt x="14809" y="1187"/>
                </a:cubicBezTo>
                <a:cubicBezTo>
                  <a:pt x="14739" y="1187"/>
                  <a:pt x="14568" y="1156"/>
                  <a:pt x="14432" y="1118"/>
                </a:cubicBezTo>
                <a:cubicBezTo>
                  <a:pt x="14296" y="1080"/>
                  <a:pt x="13790" y="962"/>
                  <a:pt x="13307" y="858"/>
                </a:cubicBezTo>
                <a:cubicBezTo>
                  <a:pt x="12824" y="755"/>
                  <a:pt x="12367" y="653"/>
                  <a:pt x="12288" y="629"/>
                </a:cubicBezTo>
                <a:cubicBezTo>
                  <a:pt x="12209" y="606"/>
                  <a:pt x="11932" y="542"/>
                  <a:pt x="11672" y="489"/>
                </a:cubicBezTo>
                <a:cubicBezTo>
                  <a:pt x="10793" y="306"/>
                  <a:pt x="10647" y="275"/>
                  <a:pt x="10107" y="138"/>
                </a:cubicBezTo>
                <a:lnTo>
                  <a:pt x="95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" name="Researcher">
            <a:extLst>
              <a:ext uri="{FF2B5EF4-FFF2-40B4-BE49-F238E27FC236}">
                <a16:creationId xmlns:a16="http://schemas.microsoft.com/office/drawing/2014/main" id="{20D8B5A8-540D-34FE-0534-49973D091F5E}"/>
              </a:ext>
            </a:extLst>
          </p:cNvPr>
          <p:cNvSpPr txBox="1"/>
          <p:nvPr/>
        </p:nvSpPr>
        <p:spPr>
          <a:xfrm>
            <a:off x="260405" y="1933055"/>
            <a:ext cx="1195264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500" b="0"/>
            </a:lvl1pPr>
          </a:lstStyle>
          <a:p>
            <a:r>
              <a:rPr sz="1250"/>
              <a:t>Researcher           </a:t>
            </a:r>
          </a:p>
        </p:txBody>
      </p:sp>
      <p:pic>
        <p:nvPicPr>
          <p:cNvPr id="47" name="2.jpg" descr="2.jpg">
            <a:extLst>
              <a:ext uri="{FF2B5EF4-FFF2-40B4-BE49-F238E27FC236}">
                <a16:creationId xmlns:a16="http://schemas.microsoft.com/office/drawing/2014/main" id="{055062AA-0528-BE3A-0150-479218F9E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17" y="5092338"/>
            <a:ext cx="667401" cy="66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6.jpg" descr="6.jpg">
            <a:extLst>
              <a:ext uri="{FF2B5EF4-FFF2-40B4-BE49-F238E27FC236}">
                <a16:creationId xmlns:a16="http://schemas.microsoft.com/office/drawing/2014/main" id="{C001D157-91B3-0805-D22A-FCD9598BC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483" y="3042632"/>
            <a:ext cx="890550" cy="75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4.jpg" descr="4.jpg">
            <a:extLst>
              <a:ext uri="{FF2B5EF4-FFF2-40B4-BE49-F238E27FC236}">
                <a16:creationId xmlns:a16="http://schemas.microsoft.com/office/drawing/2014/main" id="{20D18009-0D9F-AA5D-4102-604EA27600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643" y="3124389"/>
            <a:ext cx="721081" cy="5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3.jpg" descr="3.jpg">
            <a:extLst>
              <a:ext uri="{FF2B5EF4-FFF2-40B4-BE49-F238E27FC236}">
                <a16:creationId xmlns:a16="http://schemas.microsoft.com/office/drawing/2014/main" id="{11B1FBCB-0D8D-F0DC-0B3B-E4710C336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434" y="3681525"/>
            <a:ext cx="599067" cy="5948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torage of Raw Data">
            <a:extLst>
              <a:ext uri="{FF2B5EF4-FFF2-40B4-BE49-F238E27FC236}">
                <a16:creationId xmlns:a16="http://schemas.microsoft.com/office/drawing/2014/main" id="{4B55896B-CA12-A9F4-26AC-E4DB3147E949}"/>
              </a:ext>
            </a:extLst>
          </p:cNvPr>
          <p:cNvSpPr txBox="1"/>
          <p:nvPr/>
        </p:nvSpPr>
        <p:spPr>
          <a:xfrm>
            <a:off x="2515819" y="5739972"/>
            <a:ext cx="743537" cy="436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Storage of</a:t>
            </a:r>
            <a:br>
              <a:rPr sz="1250" dirty="0"/>
            </a:br>
            <a:r>
              <a:rPr sz="1250" dirty="0"/>
              <a:t>Raw Data</a:t>
            </a:r>
          </a:p>
        </p:txBody>
      </p:sp>
      <p:sp>
        <p:nvSpPr>
          <p:cNvPr id="52" name="Ingestor-UI…">
            <a:extLst>
              <a:ext uri="{FF2B5EF4-FFF2-40B4-BE49-F238E27FC236}">
                <a16:creationId xmlns:a16="http://schemas.microsoft.com/office/drawing/2014/main" id="{A608662F-5654-8912-6509-A5AB465764CF}"/>
              </a:ext>
            </a:extLst>
          </p:cNvPr>
          <p:cNvSpPr txBox="1"/>
          <p:nvPr/>
        </p:nvSpPr>
        <p:spPr>
          <a:xfrm>
            <a:off x="2529216" y="2449678"/>
            <a:ext cx="86062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Ingestor-UI</a:t>
            </a:r>
          </a:p>
          <a:p>
            <a:pPr algn="l">
              <a:defRPr sz="2500" b="0"/>
            </a:pPr>
            <a:r>
              <a:rPr sz="1250" dirty="0"/>
              <a:t>for upload</a:t>
            </a:r>
            <a:br>
              <a:rPr sz="1250" dirty="0"/>
            </a:br>
            <a:r>
              <a:rPr sz="1250" dirty="0"/>
              <a:t>selection </a:t>
            </a:r>
          </a:p>
        </p:txBody>
      </p:sp>
      <p:sp>
        <p:nvSpPr>
          <p:cNvPr id="53" name="(Automatic) Metadata Extractor">
            <a:extLst>
              <a:ext uri="{FF2B5EF4-FFF2-40B4-BE49-F238E27FC236}">
                <a16:creationId xmlns:a16="http://schemas.microsoft.com/office/drawing/2014/main" id="{006F83C3-E6FF-AB39-AC7D-2908490DFFEF}"/>
              </a:ext>
            </a:extLst>
          </p:cNvPr>
          <p:cNvSpPr txBox="1"/>
          <p:nvPr/>
        </p:nvSpPr>
        <p:spPr>
          <a:xfrm>
            <a:off x="3870079" y="4223282"/>
            <a:ext cx="890550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/>
              <a:t>(Automatic) </a:t>
            </a:r>
            <a:r>
              <a:rPr sz="125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Metadata Extractor</a:t>
            </a:r>
          </a:p>
        </p:txBody>
      </p:sp>
      <p:sp>
        <p:nvSpPr>
          <p:cNvPr id="54" name="Ingestor-Backend…">
            <a:extLst>
              <a:ext uri="{FF2B5EF4-FFF2-40B4-BE49-F238E27FC236}">
                <a16:creationId xmlns:a16="http://schemas.microsoft.com/office/drawing/2014/main" id="{816A66B8-24FE-F58E-6050-D9F29AB6E0C8}"/>
              </a:ext>
            </a:extLst>
          </p:cNvPr>
          <p:cNvSpPr txBox="1"/>
          <p:nvPr/>
        </p:nvSpPr>
        <p:spPr>
          <a:xfrm>
            <a:off x="4797140" y="2690781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Prepare and create</a:t>
            </a:r>
            <a:br>
              <a:rPr sz="1250" dirty="0"/>
            </a:br>
            <a:r>
              <a:rPr sz="1250" dirty="0"/>
              <a:t>Dataset</a:t>
            </a:r>
          </a:p>
        </p:txBody>
      </p:sp>
      <p:sp>
        <p:nvSpPr>
          <p:cNvPr id="55" name="Ingestor-Backend…">
            <a:extLst>
              <a:ext uri="{FF2B5EF4-FFF2-40B4-BE49-F238E27FC236}">
                <a16:creationId xmlns:a16="http://schemas.microsoft.com/office/drawing/2014/main" id="{963C8A98-F241-F71D-748B-6168F7164D5D}"/>
              </a:ext>
            </a:extLst>
          </p:cNvPr>
          <p:cNvSpPr txBox="1"/>
          <p:nvPr/>
        </p:nvSpPr>
        <p:spPr>
          <a:xfrm>
            <a:off x="5956341" y="1685709"/>
            <a:ext cx="151257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Data transfer via Globus/S3</a:t>
            </a:r>
          </a:p>
        </p:txBody>
      </p:sp>
      <p:sp>
        <p:nvSpPr>
          <p:cNvPr id="57" name="Cataloging and  archiving">
            <a:extLst>
              <a:ext uri="{FF2B5EF4-FFF2-40B4-BE49-F238E27FC236}">
                <a16:creationId xmlns:a16="http://schemas.microsoft.com/office/drawing/2014/main" id="{9F073328-7D51-3455-7CFD-60DB8415ED8A}"/>
              </a:ext>
            </a:extLst>
          </p:cNvPr>
          <p:cNvSpPr txBox="1"/>
          <p:nvPr/>
        </p:nvSpPr>
        <p:spPr>
          <a:xfrm>
            <a:off x="8197110" y="1912803"/>
            <a:ext cx="111844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Cataloging and </a:t>
            </a:r>
            <a:br>
              <a:rPr sz="1250" dirty="0"/>
            </a:br>
            <a:r>
              <a:rPr sz="1250" dirty="0"/>
              <a:t>archiving</a:t>
            </a:r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A24B9371-E705-40E0-754F-13D8F39ADD3C}"/>
              </a:ext>
            </a:extLst>
          </p:cNvPr>
          <p:cNvSpPr/>
          <p:nvPr/>
        </p:nvSpPr>
        <p:spPr>
          <a:xfrm>
            <a:off x="1603466" y="5015865"/>
            <a:ext cx="869660" cy="3656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A63929AA-6963-6751-20B5-9B9DA9BB7630}"/>
              </a:ext>
            </a:extLst>
          </p:cNvPr>
          <p:cNvSpPr/>
          <p:nvPr/>
        </p:nvSpPr>
        <p:spPr>
          <a:xfrm flipV="1">
            <a:off x="1604016" y="3827448"/>
            <a:ext cx="936745" cy="5046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35866496-9B08-5993-B5F4-B8D5628BAD6A}"/>
              </a:ext>
            </a:extLst>
          </p:cNvPr>
          <p:cNvSpPr/>
          <p:nvPr/>
        </p:nvSpPr>
        <p:spPr>
          <a:xfrm flipV="1">
            <a:off x="6244291" y="2824508"/>
            <a:ext cx="552593" cy="2890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1" name="Line">
            <a:extLst>
              <a:ext uri="{FF2B5EF4-FFF2-40B4-BE49-F238E27FC236}">
                <a16:creationId xmlns:a16="http://schemas.microsoft.com/office/drawing/2014/main" id="{0EA31CA6-194E-883D-4666-5186ABA9B839}"/>
              </a:ext>
            </a:extLst>
          </p:cNvPr>
          <p:cNvSpPr/>
          <p:nvPr/>
        </p:nvSpPr>
        <p:spPr>
          <a:xfrm>
            <a:off x="7674760" y="2618046"/>
            <a:ext cx="7210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2" name="Line">
            <a:extLst>
              <a:ext uri="{FF2B5EF4-FFF2-40B4-BE49-F238E27FC236}">
                <a16:creationId xmlns:a16="http://schemas.microsoft.com/office/drawing/2014/main" id="{1BA2949C-44D1-6088-AE16-CC9250631ED2}"/>
              </a:ext>
            </a:extLst>
          </p:cNvPr>
          <p:cNvSpPr/>
          <p:nvPr/>
        </p:nvSpPr>
        <p:spPr>
          <a:xfrm flipV="1">
            <a:off x="3715244" y="2922007"/>
            <a:ext cx="4645433" cy="25654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026F8789-5C61-3953-1812-FE082EE5FDFA}"/>
              </a:ext>
            </a:extLst>
          </p:cNvPr>
          <p:cNvSpPr/>
          <p:nvPr/>
        </p:nvSpPr>
        <p:spPr>
          <a:xfrm>
            <a:off x="3325102" y="3743688"/>
            <a:ext cx="516155" cy="2861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F08DEB81-811D-09F2-7413-AAF8B890651F}"/>
              </a:ext>
            </a:extLst>
          </p:cNvPr>
          <p:cNvSpPr/>
          <p:nvPr/>
        </p:nvSpPr>
        <p:spPr>
          <a:xfrm flipV="1">
            <a:off x="4536413" y="3589894"/>
            <a:ext cx="812173" cy="4211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65" name="Group">
            <a:extLst>
              <a:ext uri="{FF2B5EF4-FFF2-40B4-BE49-F238E27FC236}">
                <a16:creationId xmlns:a16="http://schemas.microsoft.com/office/drawing/2014/main" id="{A0790287-85DD-316F-7562-6BDD4B00DE36}"/>
              </a:ext>
            </a:extLst>
          </p:cNvPr>
          <p:cNvGrpSpPr/>
          <p:nvPr/>
        </p:nvGrpSpPr>
        <p:grpSpPr>
          <a:xfrm>
            <a:off x="3823880" y="3661471"/>
            <a:ext cx="936749" cy="1190842"/>
            <a:chOff x="0" y="0"/>
            <a:chExt cx="1873496" cy="2381683"/>
          </a:xfrm>
        </p:grpSpPr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9A94396C-DA58-52F4-4A3F-6CBFFF0D3F5E}"/>
                </a:ext>
              </a:extLst>
            </p:cNvPr>
            <p:cNvSpPr/>
            <p:nvPr/>
          </p:nvSpPr>
          <p:spPr>
            <a:xfrm>
              <a:off x="0" y="0"/>
              <a:ext cx="1865372" cy="2336219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7" name="3.jpg" descr="3.jpg">
              <a:extLst>
                <a:ext uri="{FF2B5EF4-FFF2-40B4-BE49-F238E27FC236}">
                  <a16:creationId xmlns:a16="http://schemas.microsoft.com/office/drawing/2014/main" id="{B2AF26D8-92DF-EA17-14E4-5673F2EC8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108" y="41416"/>
              <a:ext cx="1198132" cy="118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(Automatic) Metadata Extractor">
              <a:extLst>
                <a:ext uri="{FF2B5EF4-FFF2-40B4-BE49-F238E27FC236}">
                  <a16:creationId xmlns:a16="http://schemas.microsoft.com/office/drawing/2014/main" id="{F850B922-C990-8933-BCCD-A06A3F70364F}"/>
                </a:ext>
              </a:extLst>
            </p:cNvPr>
            <p:cNvSpPr txBox="1"/>
            <p:nvPr/>
          </p:nvSpPr>
          <p:spPr>
            <a:xfrm>
              <a:off x="92396" y="1124930"/>
              <a:ext cx="1781100" cy="1256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defRPr sz="2500" b="0"/>
              </a:pPr>
              <a:r>
                <a:rPr sz="1250"/>
                <a:t>(Automatic) </a:t>
              </a:r>
              <a:r>
                <a:rPr sz="1250" b="1"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Metadata Extractor</a:t>
              </a:r>
            </a:p>
          </p:txBody>
        </p:sp>
      </p:grpSp>
      <p:pic>
        <p:nvPicPr>
          <p:cNvPr id="70" name="8.jpg" descr="8.jpg">
            <a:extLst>
              <a:ext uri="{FF2B5EF4-FFF2-40B4-BE49-F238E27FC236}">
                <a16:creationId xmlns:a16="http://schemas.microsoft.com/office/drawing/2014/main" id="{F7779F3A-50DD-26D9-F865-CA21B5A0C5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967" y="3232615"/>
            <a:ext cx="1092422" cy="10667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Line">
            <a:extLst>
              <a:ext uri="{FF2B5EF4-FFF2-40B4-BE49-F238E27FC236}">
                <a16:creationId xmlns:a16="http://schemas.microsoft.com/office/drawing/2014/main" id="{C6A987DE-7FB1-7482-EAF2-1D9F90516DA3}"/>
              </a:ext>
            </a:extLst>
          </p:cNvPr>
          <p:cNvSpPr/>
          <p:nvPr/>
        </p:nvSpPr>
        <p:spPr>
          <a:xfrm>
            <a:off x="8885680" y="3070068"/>
            <a:ext cx="242176" cy="47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EE03C2F-1AE3-D39D-A365-E59715FC2888}"/>
              </a:ext>
            </a:extLst>
          </p:cNvPr>
          <p:cNvSpPr txBox="1"/>
          <p:nvPr/>
        </p:nvSpPr>
        <p:spPr>
          <a:xfrm>
            <a:off x="8058062" y="1341642"/>
            <a:ext cx="20765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Catalog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966A67-8192-D8A9-B7EA-52F68C0407AC}"/>
              </a:ext>
            </a:extLst>
          </p:cNvPr>
          <p:cNvSpPr txBox="1"/>
          <p:nvPr/>
        </p:nvSpPr>
        <p:spPr>
          <a:xfrm>
            <a:off x="10344600" y="1341642"/>
            <a:ext cx="168854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Publishing</a:t>
            </a:r>
          </a:p>
        </p:txBody>
      </p:sp>
      <p:sp>
        <p:nvSpPr>
          <p:cNvPr id="3" name="Storage of Raw Data">
            <a:extLst>
              <a:ext uri="{FF2B5EF4-FFF2-40B4-BE49-F238E27FC236}">
                <a16:creationId xmlns:a16="http://schemas.microsoft.com/office/drawing/2014/main" id="{CCA13E35-16C1-B2C6-C0E7-B7B3D036D5E2}"/>
              </a:ext>
            </a:extLst>
          </p:cNvPr>
          <p:cNvSpPr txBox="1"/>
          <p:nvPr/>
        </p:nvSpPr>
        <p:spPr>
          <a:xfrm>
            <a:off x="3607983" y="5562600"/>
            <a:ext cx="1695062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lang="en-US" sz="1250" dirty="0"/>
              <a:t>CSCS Petabyte Archive</a:t>
            </a:r>
          </a:p>
          <a:p>
            <a:pPr algn="l">
              <a:defRPr sz="2500" b="0"/>
            </a:pPr>
            <a:endParaRPr lang="en-US" sz="1250" dirty="0"/>
          </a:p>
          <a:p>
            <a:pPr algn="l">
              <a:defRPr sz="2500" b="0"/>
            </a:pPr>
            <a:r>
              <a:rPr lang="en-US" sz="1250" dirty="0"/>
              <a:t>ETHZ Long Term Storage</a:t>
            </a:r>
            <a:endParaRPr sz="125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23FDC83-6C8F-DF3A-0A86-5400A615D21A}"/>
              </a:ext>
            </a:extLst>
          </p:cNvPr>
          <p:cNvSpPr/>
          <p:nvPr/>
        </p:nvSpPr>
        <p:spPr>
          <a:xfrm>
            <a:off x="3351720" y="5668944"/>
            <a:ext cx="186182" cy="40287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gestor-Backend…">
            <a:extLst>
              <a:ext uri="{FF2B5EF4-FFF2-40B4-BE49-F238E27FC236}">
                <a16:creationId xmlns:a16="http://schemas.microsoft.com/office/drawing/2014/main" id="{341E8130-B280-6539-2653-4DD321FAE24A}"/>
              </a:ext>
            </a:extLst>
          </p:cNvPr>
          <p:cNvSpPr txBox="1"/>
          <p:nvPr/>
        </p:nvSpPr>
        <p:spPr>
          <a:xfrm>
            <a:off x="10406715" y="3931337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Deposition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Export to EMPIAR, EMDB, or PDB</a:t>
            </a:r>
            <a:endParaRPr sz="1250" dirty="0"/>
          </a:p>
        </p:txBody>
      </p:sp>
      <p:pic>
        <p:nvPicPr>
          <p:cNvPr id="14" name="Graphic 13" descr="Delivery with solid fill">
            <a:extLst>
              <a:ext uri="{FF2B5EF4-FFF2-40B4-BE49-F238E27FC236}">
                <a16:creationId xmlns:a16="http://schemas.microsoft.com/office/drawing/2014/main" id="{C3DE0B33-DC7F-020F-0F1F-18D6F40F93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9475" y="2218561"/>
            <a:ext cx="914400" cy="914400"/>
          </a:xfrm>
          <a:prstGeom prst="rect">
            <a:avLst/>
          </a:prstGeom>
        </p:spPr>
      </p:pic>
      <p:pic>
        <p:nvPicPr>
          <p:cNvPr id="16" name="Graphic 15" descr="Share with solid fill">
            <a:extLst>
              <a:ext uri="{FF2B5EF4-FFF2-40B4-BE49-F238E27FC236}">
                <a16:creationId xmlns:a16="http://schemas.microsoft.com/office/drawing/2014/main" id="{433D96A0-6642-C31A-7E0D-447BC38D92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1252" y="3066109"/>
            <a:ext cx="809582" cy="809582"/>
          </a:xfrm>
          <a:prstGeom prst="rect">
            <a:avLst/>
          </a:prstGeom>
        </p:spPr>
      </p:pic>
      <p:pic>
        <p:nvPicPr>
          <p:cNvPr id="18" name="Graphic 17" descr="Label with solid fill">
            <a:extLst>
              <a:ext uri="{FF2B5EF4-FFF2-40B4-BE49-F238E27FC236}">
                <a16:creationId xmlns:a16="http://schemas.microsoft.com/office/drawing/2014/main" id="{618D2542-5778-B4FF-2198-EDE0992CF8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75250" y="1926251"/>
            <a:ext cx="914400" cy="914400"/>
          </a:xfrm>
          <a:prstGeom prst="rect">
            <a:avLst/>
          </a:prstGeom>
        </p:spPr>
      </p:pic>
      <p:sp>
        <p:nvSpPr>
          <p:cNvPr id="20" name="Ingestor-Backend…">
            <a:extLst>
              <a:ext uri="{FF2B5EF4-FFF2-40B4-BE49-F238E27FC236}">
                <a16:creationId xmlns:a16="http://schemas.microsoft.com/office/drawing/2014/main" id="{CF6C1094-68C6-D60E-16E2-F512E03833CA}"/>
              </a:ext>
            </a:extLst>
          </p:cNvPr>
          <p:cNvSpPr txBox="1"/>
          <p:nvPr/>
        </p:nvSpPr>
        <p:spPr>
          <a:xfrm>
            <a:off x="10449757" y="2696944"/>
            <a:ext cx="151257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DOI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Publish in SciCat</a:t>
            </a:r>
            <a:endParaRPr sz="1250"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6D23F460-BA88-8CED-7600-06DE55D22023}"/>
              </a:ext>
            </a:extLst>
          </p:cNvPr>
          <p:cNvSpPr/>
          <p:nvPr/>
        </p:nvSpPr>
        <p:spPr>
          <a:xfrm>
            <a:off x="9392864" y="2618047"/>
            <a:ext cx="13639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293F991-DEEA-CF4E-2585-DBA57AFB271D}"/>
              </a:ext>
            </a:extLst>
          </p:cNvPr>
          <p:cNvSpPr/>
          <p:nvPr/>
        </p:nvSpPr>
        <p:spPr>
          <a:xfrm>
            <a:off x="9392864" y="2743199"/>
            <a:ext cx="1363900" cy="8207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</p:spTree>
    <p:extLst>
      <p:ext uri="{BB962C8B-B14F-4D97-AF65-F5344CB8AC3E}">
        <p14:creationId xmlns:p14="http://schemas.microsoft.com/office/powerpoint/2010/main" val="202061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5072D-29A1-AAF5-7789-3D86BDBD9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1.jpg" descr="1.jpg">
            <a:extLst>
              <a:ext uri="{FF2B5EF4-FFF2-40B4-BE49-F238E27FC236}">
                <a16:creationId xmlns:a16="http://schemas.microsoft.com/office/drawing/2014/main" id="{5765573C-4F4A-CFA2-126F-8B6B13715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" y="1287313"/>
            <a:ext cx="11984660" cy="49573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A88C9CA-A2D0-15FB-CE25-6AA177F1013F}"/>
              </a:ext>
            </a:extLst>
          </p:cNvPr>
          <p:cNvSpPr/>
          <p:nvPr/>
        </p:nvSpPr>
        <p:spPr>
          <a:xfrm>
            <a:off x="10591800" y="1756153"/>
            <a:ext cx="1327486" cy="1319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EF4BE0-7EC9-FF2C-7088-8CAE4E5B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OpenEM</a:t>
            </a:r>
            <a:r>
              <a:rPr lang="en-US" dirty="0"/>
              <a:t>: Overview</a:t>
            </a:r>
          </a:p>
        </p:txBody>
      </p:sp>
      <p:sp>
        <p:nvSpPr>
          <p:cNvPr id="43" name="Electron Microscopy">
            <a:extLst>
              <a:ext uri="{FF2B5EF4-FFF2-40B4-BE49-F238E27FC236}">
                <a16:creationId xmlns:a16="http://schemas.microsoft.com/office/drawing/2014/main" id="{82865275-3A6F-348E-13E0-EBB1DD65F19B}"/>
              </a:ext>
            </a:extLst>
          </p:cNvPr>
          <p:cNvSpPr txBox="1"/>
          <p:nvPr/>
        </p:nvSpPr>
        <p:spPr>
          <a:xfrm>
            <a:off x="332884" y="3644163"/>
            <a:ext cx="1459246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500" b="0"/>
            </a:lvl1pPr>
          </a:lstStyle>
          <a:p>
            <a:r>
              <a:rPr sz="1250"/>
              <a:t>Electron Microscopy</a:t>
            </a:r>
          </a:p>
        </p:txBody>
      </p:sp>
      <p:pic>
        <p:nvPicPr>
          <p:cNvPr id="44" name="Screenshot 2020-09-03 at 10.25.48.png" descr="Screenshot 2020-09-03 at 10.25.48.png">
            <a:extLst>
              <a:ext uri="{FF2B5EF4-FFF2-40B4-BE49-F238E27FC236}">
                <a16:creationId xmlns:a16="http://schemas.microsoft.com/office/drawing/2014/main" id="{C353AF8C-2F5F-8CC3-4DA4-14C30D71FD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6" t="2067" r="5895" b="2497"/>
          <a:stretch>
            <a:fillRect/>
          </a:stretch>
        </p:blipFill>
        <p:spPr>
          <a:xfrm>
            <a:off x="622827" y="3934724"/>
            <a:ext cx="932687" cy="1552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600" extrusionOk="0">
                <a:moveTo>
                  <a:pt x="9569" y="0"/>
                </a:moveTo>
                <a:lnTo>
                  <a:pt x="9004" y="69"/>
                </a:lnTo>
                <a:cubicBezTo>
                  <a:pt x="8587" y="121"/>
                  <a:pt x="8160" y="233"/>
                  <a:pt x="7347" y="500"/>
                </a:cubicBezTo>
                <a:cubicBezTo>
                  <a:pt x="6743" y="698"/>
                  <a:pt x="6195" y="881"/>
                  <a:pt x="6130" y="905"/>
                </a:cubicBezTo>
                <a:cubicBezTo>
                  <a:pt x="6065" y="929"/>
                  <a:pt x="5817" y="1007"/>
                  <a:pt x="5579" y="1079"/>
                </a:cubicBezTo>
                <a:cubicBezTo>
                  <a:pt x="5341" y="1152"/>
                  <a:pt x="4988" y="1274"/>
                  <a:pt x="4794" y="1350"/>
                </a:cubicBezTo>
                <a:cubicBezTo>
                  <a:pt x="4300" y="1542"/>
                  <a:pt x="3867" y="1690"/>
                  <a:pt x="3471" y="1800"/>
                </a:cubicBezTo>
                <a:cubicBezTo>
                  <a:pt x="3285" y="1852"/>
                  <a:pt x="3022" y="1944"/>
                  <a:pt x="2883" y="2007"/>
                </a:cubicBezTo>
                <a:cubicBezTo>
                  <a:pt x="2745" y="2069"/>
                  <a:pt x="2541" y="2134"/>
                  <a:pt x="2433" y="2153"/>
                </a:cubicBezTo>
                <a:cubicBezTo>
                  <a:pt x="2325" y="2172"/>
                  <a:pt x="2151" y="2223"/>
                  <a:pt x="2043" y="2266"/>
                </a:cubicBezTo>
                <a:cubicBezTo>
                  <a:pt x="1935" y="2309"/>
                  <a:pt x="1493" y="2451"/>
                  <a:pt x="1060" y="2581"/>
                </a:cubicBezTo>
                <a:lnTo>
                  <a:pt x="275" y="2816"/>
                </a:lnTo>
                <a:lnTo>
                  <a:pt x="225" y="3950"/>
                </a:lnTo>
                <a:cubicBezTo>
                  <a:pt x="198" y="4574"/>
                  <a:pt x="171" y="6737"/>
                  <a:pt x="165" y="8756"/>
                </a:cubicBezTo>
                <a:cubicBezTo>
                  <a:pt x="157" y="11088"/>
                  <a:pt x="122" y="12437"/>
                  <a:pt x="73" y="12455"/>
                </a:cubicBezTo>
                <a:cubicBezTo>
                  <a:pt x="24" y="12473"/>
                  <a:pt x="0" y="12607"/>
                  <a:pt x="0" y="12739"/>
                </a:cubicBezTo>
                <a:cubicBezTo>
                  <a:pt x="-1" y="12871"/>
                  <a:pt x="24" y="13002"/>
                  <a:pt x="73" y="13021"/>
                </a:cubicBezTo>
                <a:cubicBezTo>
                  <a:pt x="119" y="13038"/>
                  <a:pt x="145" y="14185"/>
                  <a:pt x="146" y="15983"/>
                </a:cubicBezTo>
                <a:cubicBezTo>
                  <a:pt x="148" y="18741"/>
                  <a:pt x="157" y="18919"/>
                  <a:pt x="289" y="18978"/>
                </a:cubicBezTo>
                <a:cubicBezTo>
                  <a:pt x="366" y="19012"/>
                  <a:pt x="998" y="19214"/>
                  <a:pt x="1689" y="19428"/>
                </a:cubicBezTo>
                <a:cubicBezTo>
                  <a:pt x="2381" y="19641"/>
                  <a:pt x="3405" y="19961"/>
                  <a:pt x="3967" y="20137"/>
                </a:cubicBezTo>
                <a:cubicBezTo>
                  <a:pt x="6334" y="20877"/>
                  <a:pt x="6993" y="21073"/>
                  <a:pt x="6993" y="21045"/>
                </a:cubicBezTo>
                <a:cubicBezTo>
                  <a:pt x="6993" y="21029"/>
                  <a:pt x="7055" y="21049"/>
                  <a:pt x="7131" y="21089"/>
                </a:cubicBezTo>
                <a:cubicBezTo>
                  <a:pt x="7361" y="21212"/>
                  <a:pt x="8509" y="21524"/>
                  <a:pt x="8697" y="21514"/>
                </a:cubicBezTo>
                <a:cubicBezTo>
                  <a:pt x="8794" y="21510"/>
                  <a:pt x="8894" y="21526"/>
                  <a:pt x="8922" y="21553"/>
                </a:cubicBezTo>
                <a:cubicBezTo>
                  <a:pt x="8954" y="21584"/>
                  <a:pt x="9025" y="21600"/>
                  <a:pt x="9151" y="21600"/>
                </a:cubicBezTo>
                <a:cubicBezTo>
                  <a:pt x="9530" y="21600"/>
                  <a:pt x="10392" y="21453"/>
                  <a:pt x="12058" y="21111"/>
                </a:cubicBezTo>
                <a:cubicBezTo>
                  <a:pt x="13316" y="20853"/>
                  <a:pt x="14589" y="20591"/>
                  <a:pt x="14891" y="20529"/>
                </a:cubicBezTo>
                <a:cubicBezTo>
                  <a:pt x="15194" y="20467"/>
                  <a:pt x="15512" y="20400"/>
                  <a:pt x="15599" y="20377"/>
                </a:cubicBezTo>
                <a:cubicBezTo>
                  <a:pt x="15907" y="20296"/>
                  <a:pt x="16616" y="20166"/>
                  <a:pt x="16737" y="20167"/>
                </a:cubicBezTo>
                <a:cubicBezTo>
                  <a:pt x="16805" y="20168"/>
                  <a:pt x="16897" y="20148"/>
                  <a:pt x="16944" y="20126"/>
                </a:cubicBezTo>
                <a:cubicBezTo>
                  <a:pt x="17026" y="20087"/>
                  <a:pt x="18691" y="19722"/>
                  <a:pt x="18942" y="19687"/>
                </a:cubicBezTo>
                <a:cubicBezTo>
                  <a:pt x="19006" y="19678"/>
                  <a:pt x="19290" y="19618"/>
                  <a:pt x="19571" y="19555"/>
                </a:cubicBezTo>
                <a:cubicBezTo>
                  <a:pt x="20194" y="19413"/>
                  <a:pt x="20838" y="19277"/>
                  <a:pt x="20944" y="19265"/>
                </a:cubicBezTo>
                <a:cubicBezTo>
                  <a:pt x="20987" y="19260"/>
                  <a:pt x="21061" y="19244"/>
                  <a:pt x="21104" y="19229"/>
                </a:cubicBezTo>
                <a:cubicBezTo>
                  <a:pt x="21148" y="19214"/>
                  <a:pt x="21278" y="19187"/>
                  <a:pt x="21394" y="19171"/>
                </a:cubicBezTo>
                <a:cubicBezTo>
                  <a:pt x="21558" y="19147"/>
                  <a:pt x="21599" y="19118"/>
                  <a:pt x="21577" y="19036"/>
                </a:cubicBezTo>
                <a:cubicBezTo>
                  <a:pt x="21562" y="18977"/>
                  <a:pt x="21525" y="16654"/>
                  <a:pt x="21495" y="13874"/>
                </a:cubicBezTo>
                <a:cubicBezTo>
                  <a:pt x="21387" y="3954"/>
                  <a:pt x="21363" y="2673"/>
                  <a:pt x="21311" y="2647"/>
                </a:cubicBezTo>
                <a:cubicBezTo>
                  <a:pt x="21240" y="2612"/>
                  <a:pt x="20466" y="2435"/>
                  <a:pt x="20080" y="2366"/>
                </a:cubicBezTo>
                <a:cubicBezTo>
                  <a:pt x="19908" y="2335"/>
                  <a:pt x="19692" y="2283"/>
                  <a:pt x="19603" y="2250"/>
                </a:cubicBezTo>
                <a:cubicBezTo>
                  <a:pt x="19514" y="2216"/>
                  <a:pt x="19320" y="2166"/>
                  <a:pt x="19171" y="2139"/>
                </a:cubicBezTo>
                <a:cubicBezTo>
                  <a:pt x="19023" y="2113"/>
                  <a:pt x="18458" y="1993"/>
                  <a:pt x="17918" y="1872"/>
                </a:cubicBezTo>
                <a:cubicBezTo>
                  <a:pt x="17377" y="1750"/>
                  <a:pt x="16637" y="1589"/>
                  <a:pt x="16269" y="1513"/>
                </a:cubicBezTo>
                <a:cubicBezTo>
                  <a:pt x="15902" y="1437"/>
                  <a:pt x="15451" y="1332"/>
                  <a:pt x="15268" y="1281"/>
                </a:cubicBezTo>
                <a:cubicBezTo>
                  <a:pt x="15085" y="1229"/>
                  <a:pt x="14878" y="1187"/>
                  <a:pt x="14809" y="1187"/>
                </a:cubicBezTo>
                <a:cubicBezTo>
                  <a:pt x="14739" y="1187"/>
                  <a:pt x="14568" y="1156"/>
                  <a:pt x="14432" y="1118"/>
                </a:cubicBezTo>
                <a:cubicBezTo>
                  <a:pt x="14296" y="1080"/>
                  <a:pt x="13790" y="962"/>
                  <a:pt x="13307" y="858"/>
                </a:cubicBezTo>
                <a:cubicBezTo>
                  <a:pt x="12824" y="755"/>
                  <a:pt x="12367" y="653"/>
                  <a:pt x="12288" y="629"/>
                </a:cubicBezTo>
                <a:cubicBezTo>
                  <a:pt x="12209" y="606"/>
                  <a:pt x="11932" y="542"/>
                  <a:pt x="11672" y="489"/>
                </a:cubicBezTo>
                <a:cubicBezTo>
                  <a:pt x="10793" y="306"/>
                  <a:pt x="10647" y="275"/>
                  <a:pt x="10107" y="138"/>
                </a:cubicBezTo>
                <a:lnTo>
                  <a:pt x="9569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5" name="Researcher">
            <a:extLst>
              <a:ext uri="{FF2B5EF4-FFF2-40B4-BE49-F238E27FC236}">
                <a16:creationId xmlns:a16="http://schemas.microsoft.com/office/drawing/2014/main" id="{88C19C58-A18F-8ECE-47DF-8CF7CD0D2686}"/>
              </a:ext>
            </a:extLst>
          </p:cNvPr>
          <p:cNvSpPr txBox="1"/>
          <p:nvPr/>
        </p:nvSpPr>
        <p:spPr>
          <a:xfrm>
            <a:off x="260405" y="1933055"/>
            <a:ext cx="1195264" cy="2436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 algn="l">
              <a:defRPr sz="2500" b="0"/>
            </a:lvl1pPr>
          </a:lstStyle>
          <a:p>
            <a:r>
              <a:rPr sz="1250"/>
              <a:t>Researcher           </a:t>
            </a:r>
          </a:p>
        </p:txBody>
      </p:sp>
      <p:pic>
        <p:nvPicPr>
          <p:cNvPr id="47" name="2.jpg" descr="2.jpg">
            <a:extLst>
              <a:ext uri="{FF2B5EF4-FFF2-40B4-BE49-F238E27FC236}">
                <a16:creationId xmlns:a16="http://schemas.microsoft.com/office/drawing/2014/main" id="{F127D0CC-C5B7-2C95-15DD-E00FA0BBD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17" y="5092338"/>
            <a:ext cx="667401" cy="66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6.jpg" descr="6.jpg">
            <a:extLst>
              <a:ext uri="{FF2B5EF4-FFF2-40B4-BE49-F238E27FC236}">
                <a16:creationId xmlns:a16="http://schemas.microsoft.com/office/drawing/2014/main" id="{045CE34F-09E3-84DC-C80F-268581A9E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9483" y="3042632"/>
            <a:ext cx="890550" cy="75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4.jpg" descr="4.jpg">
            <a:extLst>
              <a:ext uri="{FF2B5EF4-FFF2-40B4-BE49-F238E27FC236}">
                <a16:creationId xmlns:a16="http://schemas.microsoft.com/office/drawing/2014/main" id="{9E592803-B2D0-ED05-38E4-3CA0362594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643" y="3124389"/>
            <a:ext cx="721081" cy="59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3.jpg" descr="3.jpg">
            <a:extLst>
              <a:ext uri="{FF2B5EF4-FFF2-40B4-BE49-F238E27FC236}">
                <a16:creationId xmlns:a16="http://schemas.microsoft.com/office/drawing/2014/main" id="{4A1812AF-9879-CF0D-87DB-143CF6A3BF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6434" y="3681525"/>
            <a:ext cx="599067" cy="594892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torage of Raw Data">
            <a:extLst>
              <a:ext uri="{FF2B5EF4-FFF2-40B4-BE49-F238E27FC236}">
                <a16:creationId xmlns:a16="http://schemas.microsoft.com/office/drawing/2014/main" id="{8A0C8CCB-318E-E72E-0206-AF73E60E9F4A}"/>
              </a:ext>
            </a:extLst>
          </p:cNvPr>
          <p:cNvSpPr txBox="1"/>
          <p:nvPr/>
        </p:nvSpPr>
        <p:spPr>
          <a:xfrm>
            <a:off x="2515819" y="5739972"/>
            <a:ext cx="743537" cy="4360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Storage of</a:t>
            </a:r>
            <a:br>
              <a:rPr sz="1250" dirty="0"/>
            </a:br>
            <a:r>
              <a:rPr sz="1250" dirty="0"/>
              <a:t>Raw Data</a:t>
            </a:r>
          </a:p>
        </p:txBody>
      </p:sp>
      <p:sp>
        <p:nvSpPr>
          <p:cNvPr id="52" name="Ingestor-UI…">
            <a:extLst>
              <a:ext uri="{FF2B5EF4-FFF2-40B4-BE49-F238E27FC236}">
                <a16:creationId xmlns:a16="http://schemas.microsoft.com/office/drawing/2014/main" id="{F4669B9D-67C9-8DB6-CE4F-28A60F0821EC}"/>
              </a:ext>
            </a:extLst>
          </p:cNvPr>
          <p:cNvSpPr txBox="1"/>
          <p:nvPr/>
        </p:nvSpPr>
        <p:spPr>
          <a:xfrm>
            <a:off x="2529216" y="2449678"/>
            <a:ext cx="86062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Ingestor-UI</a:t>
            </a:r>
          </a:p>
          <a:p>
            <a:pPr algn="l">
              <a:defRPr sz="2500" b="0"/>
            </a:pPr>
            <a:r>
              <a:rPr sz="1250" dirty="0"/>
              <a:t>for upload</a:t>
            </a:r>
            <a:br>
              <a:rPr sz="1250" dirty="0"/>
            </a:br>
            <a:r>
              <a:rPr sz="1250" dirty="0"/>
              <a:t>selection </a:t>
            </a:r>
          </a:p>
        </p:txBody>
      </p:sp>
      <p:sp>
        <p:nvSpPr>
          <p:cNvPr id="53" name="(Automatic) Metadata Extractor">
            <a:extLst>
              <a:ext uri="{FF2B5EF4-FFF2-40B4-BE49-F238E27FC236}">
                <a16:creationId xmlns:a16="http://schemas.microsoft.com/office/drawing/2014/main" id="{5E132B18-F990-110B-F4E7-93925A2C9082}"/>
              </a:ext>
            </a:extLst>
          </p:cNvPr>
          <p:cNvSpPr txBox="1"/>
          <p:nvPr/>
        </p:nvSpPr>
        <p:spPr>
          <a:xfrm>
            <a:off x="3870079" y="4223282"/>
            <a:ext cx="890550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/>
              <a:t>(Automatic) </a:t>
            </a:r>
            <a:r>
              <a:rPr sz="1250" b="1">
                <a:solidFill>
                  <a:schemeClr val="accent1">
                    <a:hueOff val="114395"/>
                    <a:lumOff val="-24975"/>
                  </a:schemeClr>
                </a:solidFill>
              </a:rPr>
              <a:t>Metadata Extractor</a:t>
            </a:r>
          </a:p>
        </p:txBody>
      </p:sp>
      <p:sp>
        <p:nvSpPr>
          <p:cNvPr id="54" name="Ingestor-Backend…">
            <a:extLst>
              <a:ext uri="{FF2B5EF4-FFF2-40B4-BE49-F238E27FC236}">
                <a16:creationId xmlns:a16="http://schemas.microsoft.com/office/drawing/2014/main" id="{06623BFA-781C-8324-A5CE-F994969CB594}"/>
              </a:ext>
            </a:extLst>
          </p:cNvPr>
          <p:cNvSpPr txBox="1"/>
          <p:nvPr/>
        </p:nvSpPr>
        <p:spPr>
          <a:xfrm>
            <a:off x="4797140" y="2690781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Prepare and create</a:t>
            </a:r>
            <a:br>
              <a:rPr sz="1250" dirty="0"/>
            </a:br>
            <a:r>
              <a:rPr sz="1250" dirty="0"/>
              <a:t>Dataset</a:t>
            </a:r>
          </a:p>
        </p:txBody>
      </p:sp>
      <p:sp>
        <p:nvSpPr>
          <p:cNvPr id="55" name="Ingestor-Backend…">
            <a:extLst>
              <a:ext uri="{FF2B5EF4-FFF2-40B4-BE49-F238E27FC236}">
                <a16:creationId xmlns:a16="http://schemas.microsoft.com/office/drawing/2014/main" id="{51DD1B23-EF98-B049-A77B-9D70EDDC9F56}"/>
              </a:ext>
            </a:extLst>
          </p:cNvPr>
          <p:cNvSpPr txBox="1"/>
          <p:nvPr/>
        </p:nvSpPr>
        <p:spPr>
          <a:xfrm>
            <a:off x="5956341" y="1685709"/>
            <a:ext cx="1512570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sz="1250" b="1" dirty="0"/>
              <a:t>Ingestor-Backend</a:t>
            </a:r>
          </a:p>
          <a:p>
            <a:pPr algn="l">
              <a:defRPr sz="2500" b="0"/>
            </a:pPr>
            <a:r>
              <a:rPr sz="1250" dirty="0"/>
              <a:t>Data transfer via Globus/S3</a:t>
            </a:r>
          </a:p>
        </p:txBody>
      </p:sp>
      <p:sp>
        <p:nvSpPr>
          <p:cNvPr id="57" name="Cataloging and  archiving">
            <a:extLst>
              <a:ext uri="{FF2B5EF4-FFF2-40B4-BE49-F238E27FC236}">
                <a16:creationId xmlns:a16="http://schemas.microsoft.com/office/drawing/2014/main" id="{57145E7E-F169-6A69-9675-7535E0D54141}"/>
              </a:ext>
            </a:extLst>
          </p:cNvPr>
          <p:cNvSpPr txBox="1"/>
          <p:nvPr/>
        </p:nvSpPr>
        <p:spPr>
          <a:xfrm>
            <a:off x="8197110" y="1912803"/>
            <a:ext cx="1118448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sz="1250" dirty="0"/>
              <a:t>Cataloging and </a:t>
            </a:r>
            <a:br>
              <a:rPr sz="1250" dirty="0"/>
            </a:br>
            <a:r>
              <a:rPr sz="1250" dirty="0"/>
              <a:t>archiving</a:t>
            </a:r>
          </a:p>
        </p:txBody>
      </p:sp>
      <p:sp>
        <p:nvSpPr>
          <p:cNvPr id="58" name="Line">
            <a:extLst>
              <a:ext uri="{FF2B5EF4-FFF2-40B4-BE49-F238E27FC236}">
                <a16:creationId xmlns:a16="http://schemas.microsoft.com/office/drawing/2014/main" id="{6F0F90E1-CEE1-918F-9211-C2A58ED7F4DA}"/>
              </a:ext>
            </a:extLst>
          </p:cNvPr>
          <p:cNvSpPr/>
          <p:nvPr/>
        </p:nvSpPr>
        <p:spPr>
          <a:xfrm>
            <a:off x="1603466" y="5015865"/>
            <a:ext cx="869660" cy="36563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59" name="Line">
            <a:extLst>
              <a:ext uri="{FF2B5EF4-FFF2-40B4-BE49-F238E27FC236}">
                <a16:creationId xmlns:a16="http://schemas.microsoft.com/office/drawing/2014/main" id="{3665D538-2291-05B6-CF76-9ABDBBB972E7}"/>
              </a:ext>
            </a:extLst>
          </p:cNvPr>
          <p:cNvSpPr/>
          <p:nvPr/>
        </p:nvSpPr>
        <p:spPr>
          <a:xfrm flipV="1">
            <a:off x="1604016" y="3827448"/>
            <a:ext cx="936745" cy="50464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0" name="Line">
            <a:extLst>
              <a:ext uri="{FF2B5EF4-FFF2-40B4-BE49-F238E27FC236}">
                <a16:creationId xmlns:a16="http://schemas.microsoft.com/office/drawing/2014/main" id="{89C8BAEC-9116-6806-0E42-EAE225189FD4}"/>
              </a:ext>
            </a:extLst>
          </p:cNvPr>
          <p:cNvSpPr/>
          <p:nvPr/>
        </p:nvSpPr>
        <p:spPr>
          <a:xfrm flipV="1">
            <a:off x="6244291" y="2824508"/>
            <a:ext cx="552593" cy="28901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1" name="Line">
            <a:extLst>
              <a:ext uri="{FF2B5EF4-FFF2-40B4-BE49-F238E27FC236}">
                <a16:creationId xmlns:a16="http://schemas.microsoft.com/office/drawing/2014/main" id="{B15B2D70-9F6B-7875-CC33-3228E46F7F63}"/>
              </a:ext>
            </a:extLst>
          </p:cNvPr>
          <p:cNvSpPr/>
          <p:nvPr/>
        </p:nvSpPr>
        <p:spPr>
          <a:xfrm>
            <a:off x="7674760" y="2618046"/>
            <a:ext cx="72108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2" name="Line">
            <a:extLst>
              <a:ext uri="{FF2B5EF4-FFF2-40B4-BE49-F238E27FC236}">
                <a16:creationId xmlns:a16="http://schemas.microsoft.com/office/drawing/2014/main" id="{D10855E8-7A57-2874-C65B-7D3028F52482}"/>
              </a:ext>
            </a:extLst>
          </p:cNvPr>
          <p:cNvSpPr/>
          <p:nvPr/>
        </p:nvSpPr>
        <p:spPr>
          <a:xfrm flipV="1">
            <a:off x="3715244" y="2922007"/>
            <a:ext cx="4645433" cy="256548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3" name="Line">
            <a:extLst>
              <a:ext uri="{FF2B5EF4-FFF2-40B4-BE49-F238E27FC236}">
                <a16:creationId xmlns:a16="http://schemas.microsoft.com/office/drawing/2014/main" id="{C003B1C9-9FD7-C793-1AFD-CDC404F21197}"/>
              </a:ext>
            </a:extLst>
          </p:cNvPr>
          <p:cNvSpPr/>
          <p:nvPr/>
        </p:nvSpPr>
        <p:spPr>
          <a:xfrm>
            <a:off x="3325102" y="3743688"/>
            <a:ext cx="516155" cy="28611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64" name="Line">
            <a:extLst>
              <a:ext uri="{FF2B5EF4-FFF2-40B4-BE49-F238E27FC236}">
                <a16:creationId xmlns:a16="http://schemas.microsoft.com/office/drawing/2014/main" id="{5143BB37-A2CB-60B3-3853-5E46EEBE523E}"/>
              </a:ext>
            </a:extLst>
          </p:cNvPr>
          <p:cNvSpPr/>
          <p:nvPr/>
        </p:nvSpPr>
        <p:spPr>
          <a:xfrm flipV="1">
            <a:off x="4536413" y="3589894"/>
            <a:ext cx="812173" cy="42118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grpSp>
        <p:nvGrpSpPr>
          <p:cNvPr id="65" name="Group">
            <a:extLst>
              <a:ext uri="{FF2B5EF4-FFF2-40B4-BE49-F238E27FC236}">
                <a16:creationId xmlns:a16="http://schemas.microsoft.com/office/drawing/2014/main" id="{E5868EE2-C4D8-6981-02CB-2E59CF7B355E}"/>
              </a:ext>
            </a:extLst>
          </p:cNvPr>
          <p:cNvGrpSpPr/>
          <p:nvPr/>
        </p:nvGrpSpPr>
        <p:grpSpPr>
          <a:xfrm>
            <a:off x="3823880" y="3661471"/>
            <a:ext cx="936749" cy="1190842"/>
            <a:chOff x="0" y="0"/>
            <a:chExt cx="1873496" cy="2381683"/>
          </a:xfrm>
        </p:grpSpPr>
        <p:sp>
          <p:nvSpPr>
            <p:cNvPr id="66" name="Rounded Rectangle">
              <a:extLst>
                <a:ext uri="{FF2B5EF4-FFF2-40B4-BE49-F238E27FC236}">
                  <a16:creationId xmlns:a16="http://schemas.microsoft.com/office/drawing/2014/main" id="{E5500203-D026-34FF-D034-386DC8CE8D9F}"/>
                </a:ext>
              </a:extLst>
            </p:cNvPr>
            <p:cNvSpPr/>
            <p:nvPr/>
          </p:nvSpPr>
          <p:spPr>
            <a:xfrm>
              <a:off x="0" y="0"/>
              <a:ext cx="1865372" cy="2336219"/>
            </a:xfrm>
            <a:prstGeom prst="roundRect">
              <a:avLst>
                <a:gd name="adj" fmla="val 1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67" name="3.jpg" descr="3.jpg">
              <a:extLst>
                <a:ext uri="{FF2B5EF4-FFF2-40B4-BE49-F238E27FC236}">
                  <a16:creationId xmlns:a16="http://schemas.microsoft.com/office/drawing/2014/main" id="{D353586F-4DFB-61B0-27C2-3D06B9BC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108" y="41416"/>
              <a:ext cx="1198132" cy="11897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8" name="(Automatic) Metadata Extractor">
              <a:extLst>
                <a:ext uri="{FF2B5EF4-FFF2-40B4-BE49-F238E27FC236}">
                  <a16:creationId xmlns:a16="http://schemas.microsoft.com/office/drawing/2014/main" id="{37D66F82-19C2-4893-5D02-084E22C113E5}"/>
                </a:ext>
              </a:extLst>
            </p:cNvPr>
            <p:cNvSpPr txBox="1"/>
            <p:nvPr/>
          </p:nvSpPr>
          <p:spPr>
            <a:xfrm>
              <a:off x="92396" y="1124930"/>
              <a:ext cx="1781100" cy="12567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5400" tIns="25400" rIns="25400" bIns="25400" numCol="1" anchor="ctr">
              <a:spAutoFit/>
            </a:bodyPr>
            <a:lstStyle/>
            <a:p>
              <a:pPr algn="l">
                <a:defRPr sz="2500" b="0"/>
              </a:pPr>
              <a:r>
                <a:rPr sz="1250"/>
                <a:t>(Automatic) </a:t>
              </a:r>
              <a:r>
                <a:rPr sz="1250" b="1">
                  <a:solidFill>
                    <a:schemeClr val="accent1">
                      <a:hueOff val="114395"/>
                      <a:lumOff val="-24975"/>
                    </a:schemeClr>
                  </a:solidFill>
                </a:rPr>
                <a:t>Metadata Extractor</a:t>
              </a:r>
            </a:p>
          </p:txBody>
        </p:sp>
      </p:grpSp>
      <p:pic>
        <p:nvPicPr>
          <p:cNvPr id="70" name="8.jpg" descr="8.jpg">
            <a:extLst>
              <a:ext uri="{FF2B5EF4-FFF2-40B4-BE49-F238E27FC236}">
                <a16:creationId xmlns:a16="http://schemas.microsoft.com/office/drawing/2014/main" id="{D9CACE51-838E-D5B7-39E0-36FB48D6AB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6967" y="3232615"/>
            <a:ext cx="1092422" cy="106675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Line">
            <a:extLst>
              <a:ext uri="{FF2B5EF4-FFF2-40B4-BE49-F238E27FC236}">
                <a16:creationId xmlns:a16="http://schemas.microsoft.com/office/drawing/2014/main" id="{2B76E3F1-6A4D-8B96-33C3-F8D0601C8DB1}"/>
              </a:ext>
            </a:extLst>
          </p:cNvPr>
          <p:cNvSpPr/>
          <p:nvPr/>
        </p:nvSpPr>
        <p:spPr>
          <a:xfrm>
            <a:off x="8885680" y="3070068"/>
            <a:ext cx="242176" cy="47194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8F2C279-90FB-0FBA-6C6F-F2467D0CFA0A}"/>
              </a:ext>
            </a:extLst>
          </p:cNvPr>
          <p:cNvSpPr txBox="1"/>
          <p:nvPr/>
        </p:nvSpPr>
        <p:spPr>
          <a:xfrm>
            <a:off x="8058062" y="1341642"/>
            <a:ext cx="2076538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Catalog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949DF-D7E6-8243-446E-7014296EF849}"/>
              </a:ext>
            </a:extLst>
          </p:cNvPr>
          <p:cNvSpPr txBox="1"/>
          <p:nvPr/>
        </p:nvSpPr>
        <p:spPr>
          <a:xfrm>
            <a:off x="10344600" y="1341642"/>
            <a:ext cx="168854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400" dirty="0">
                <a:solidFill>
                  <a:schemeClr val="bg2">
                    <a:lumMod val="75000"/>
                  </a:schemeClr>
                </a:solidFill>
              </a:rPr>
              <a:t>Publishing</a:t>
            </a:r>
          </a:p>
        </p:txBody>
      </p:sp>
      <p:sp>
        <p:nvSpPr>
          <p:cNvPr id="3" name="Storage of Raw Data">
            <a:extLst>
              <a:ext uri="{FF2B5EF4-FFF2-40B4-BE49-F238E27FC236}">
                <a16:creationId xmlns:a16="http://schemas.microsoft.com/office/drawing/2014/main" id="{C961E668-D754-DB3D-75FA-AA6CBE7D53CD}"/>
              </a:ext>
            </a:extLst>
          </p:cNvPr>
          <p:cNvSpPr txBox="1"/>
          <p:nvPr/>
        </p:nvSpPr>
        <p:spPr>
          <a:xfrm>
            <a:off x="3607983" y="5562600"/>
            <a:ext cx="1695062" cy="6283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l">
              <a:defRPr sz="2500" b="0"/>
            </a:pPr>
            <a:r>
              <a:rPr lang="en-US" sz="1250" dirty="0"/>
              <a:t>CSCS Petabyte Archive</a:t>
            </a:r>
          </a:p>
          <a:p>
            <a:pPr algn="l">
              <a:defRPr sz="2500" b="0"/>
            </a:pPr>
            <a:endParaRPr lang="en-US" sz="1250" dirty="0"/>
          </a:p>
          <a:p>
            <a:pPr algn="l">
              <a:defRPr sz="2500" b="0"/>
            </a:pPr>
            <a:r>
              <a:rPr lang="en-US" sz="1250" dirty="0"/>
              <a:t>ETHZ Long Term Storage</a:t>
            </a:r>
            <a:endParaRPr sz="1250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C8B9EE4D-8DD9-A0DB-ACC0-6D30E1711BA4}"/>
              </a:ext>
            </a:extLst>
          </p:cNvPr>
          <p:cNvSpPr/>
          <p:nvPr/>
        </p:nvSpPr>
        <p:spPr>
          <a:xfrm>
            <a:off x="3351720" y="5668944"/>
            <a:ext cx="186182" cy="40287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ngestor-Backend…">
            <a:extLst>
              <a:ext uri="{FF2B5EF4-FFF2-40B4-BE49-F238E27FC236}">
                <a16:creationId xmlns:a16="http://schemas.microsoft.com/office/drawing/2014/main" id="{0C42EC8C-C901-E080-EC9B-1903C36C7DBF}"/>
              </a:ext>
            </a:extLst>
          </p:cNvPr>
          <p:cNvSpPr txBox="1"/>
          <p:nvPr/>
        </p:nvSpPr>
        <p:spPr>
          <a:xfrm>
            <a:off x="10406715" y="3931337"/>
            <a:ext cx="1512571" cy="62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Deposition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Export to EMPIAR, EMDB, or PDB</a:t>
            </a:r>
            <a:endParaRPr sz="1250" dirty="0"/>
          </a:p>
        </p:txBody>
      </p:sp>
      <p:pic>
        <p:nvPicPr>
          <p:cNvPr id="14" name="Graphic 13" descr="Delivery with solid fill">
            <a:extLst>
              <a:ext uri="{FF2B5EF4-FFF2-40B4-BE49-F238E27FC236}">
                <a16:creationId xmlns:a16="http://schemas.microsoft.com/office/drawing/2014/main" id="{4D7929CE-E499-72F2-B95D-061CF79929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19475" y="2218561"/>
            <a:ext cx="914400" cy="914400"/>
          </a:xfrm>
          <a:prstGeom prst="rect">
            <a:avLst/>
          </a:prstGeom>
        </p:spPr>
      </p:pic>
      <p:pic>
        <p:nvPicPr>
          <p:cNvPr id="16" name="Graphic 15" descr="Share with solid fill">
            <a:extLst>
              <a:ext uri="{FF2B5EF4-FFF2-40B4-BE49-F238E27FC236}">
                <a16:creationId xmlns:a16="http://schemas.microsoft.com/office/drawing/2014/main" id="{AA0072FE-BB8B-C132-E5E1-52471DB943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801252" y="3066109"/>
            <a:ext cx="809582" cy="809582"/>
          </a:xfrm>
          <a:prstGeom prst="rect">
            <a:avLst/>
          </a:prstGeom>
        </p:spPr>
      </p:pic>
      <p:pic>
        <p:nvPicPr>
          <p:cNvPr id="18" name="Graphic 17" descr="Label with solid fill">
            <a:extLst>
              <a:ext uri="{FF2B5EF4-FFF2-40B4-BE49-F238E27FC236}">
                <a16:creationId xmlns:a16="http://schemas.microsoft.com/office/drawing/2014/main" id="{E6410BD2-A0A4-E069-A5CC-600938A028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675250" y="1926251"/>
            <a:ext cx="914400" cy="914400"/>
          </a:xfrm>
          <a:prstGeom prst="rect">
            <a:avLst/>
          </a:prstGeom>
        </p:spPr>
      </p:pic>
      <p:sp>
        <p:nvSpPr>
          <p:cNvPr id="20" name="Ingestor-Backend…">
            <a:extLst>
              <a:ext uri="{FF2B5EF4-FFF2-40B4-BE49-F238E27FC236}">
                <a16:creationId xmlns:a16="http://schemas.microsoft.com/office/drawing/2014/main" id="{00A50565-9F3D-112F-863C-ECBD37E9391F}"/>
              </a:ext>
            </a:extLst>
          </p:cNvPr>
          <p:cNvSpPr txBox="1"/>
          <p:nvPr/>
        </p:nvSpPr>
        <p:spPr>
          <a:xfrm>
            <a:off x="10449757" y="2696944"/>
            <a:ext cx="1512571" cy="436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algn="l">
              <a:defRPr sz="2500">
                <a:solidFill>
                  <a:schemeClr val="accent1">
                    <a:hueOff val="114395"/>
                    <a:lumOff val="-24975"/>
                  </a:schemeClr>
                </a:solidFill>
              </a:defRPr>
            </a:pPr>
            <a:r>
              <a:rPr lang="en-US" sz="1250" b="1" dirty="0"/>
              <a:t>DOI</a:t>
            </a:r>
            <a:endParaRPr sz="1250" b="1" dirty="0"/>
          </a:p>
          <a:p>
            <a:pPr algn="l">
              <a:defRPr sz="2500" b="0"/>
            </a:pPr>
            <a:r>
              <a:rPr lang="en-US" sz="1250" dirty="0"/>
              <a:t>Publish in SciCat</a:t>
            </a:r>
            <a:endParaRPr sz="1250" dirty="0"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4BCD0A9-A6E1-F950-E4A2-DF6DCEC0D8F6}"/>
              </a:ext>
            </a:extLst>
          </p:cNvPr>
          <p:cNvSpPr/>
          <p:nvPr/>
        </p:nvSpPr>
        <p:spPr>
          <a:xfrm>
            <a:off x="9392864" y="2618047"/>
            <a:ext cx="1363900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593363E-FB35-41BD-B786-3628C264F821}"/>
              </a:ext>
            </a:extLst>
          </p:cNvPr>
          <p:cNvSpPr/>
          <p:nvPr/>
        </p:nvSpPr>
        <p:spPr>
          <a:xfrm>
            <a:off x="9392864" y="2743199"/>
            <a:ext cx="1363900" cy="82071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600"/>
          </a:p>
        </p:txBody>
      </p:sp>
      <p:sp>
        <p:nvSpPr>
          <p:cNvPr id="4" name="Rounded Rectangle">
            <a:extLst>
              <a:ext uri="{FF2B5EF4-FFF2-40B4-BE49-F238E27FC236}">
                <a16:creationId xmlns:a16="http://schemas.microsoft.com/office/drawing/2014/main" id="{E5EF537A-CD72-1D81-D415-FD513FF0C648}"/>
              </a:ext>
            </a:extLst>
          </p:cNvPr>
          <p:cNvSpPr/>
          <p:nvPr/>
        </p:nvSpPr>
        <p:spPr>
          <a:xfrm>
            <a:off x="238304" y="3488567"/>
            <a:ext cx="2108192" cy="2378833"/>
          </a:xfrm>
          <a:prstGeom prst="roundRect">
            <a:avLst>
              <a:gd name="adj" fmla="val 6516"/>
            </a:avLst>
          </a:prstGeom>
          <a:ln w="38100">
            <a:solidFill>
              <a:schemeClr val="accent2"/>
            </a:solidFill>
            <a:miter lim="400000"/>
          </a:ln>
          <a:effectLst/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3843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CCF912-ADDD-6381-2160-DFD50B06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Rigorous </a:t>
            </a:r>
            <a:r>
              <a:rPr lang="en-US" b="1" dirty="0"/>
              <a:t>schema</a:t>
            </a:r>
            <a:r>
              <a:rPr lang="en-US" dirty="0"/>
              <a:t> for scientific metadata utilizing established community definitions from existing ontologies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Implemented in </a:t>
            </a:r>
            <a:r>
              <a:rPr lang="en-US" b="1" dirty="0" err="1"/>
              <a:t>LinkML</a:t>
            </a:r>
            <a:r>
              <a:rPr lang="en-US" dirty="0"/>
              <a:t> and compatible with JSON-LD, JSON Schema, RDF, </a:t>
            </a:r>
            <a:r>
              <a:rPr lang="en-US" dirty="0" err="1"/>
              <a:t>etc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Multiple supported techniques</a:t>
            </a:r>
            <a:r>
              <a:rPr lang="en-US" dirty="0"/>
              <a:t>: single particle, </a:t>
            </a:r>
            <a:r>
              <a:rPr lang="en-US" dirty="0" err="1"/>
              <a:t>subtomogram</a:t>
            </a:r>
            <a:r>
              <a:rPr lang="en-US" dirty="0"/>
              <a:t> averaging, cellular tomography, environmental tomography, and processing (Planned: EELS, STEM, 4D-STEM)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Import</a:t>
            </a:r>
            <a:r>
              <a:rPr lang="en-US" dirty="0"/>
              <a:t> from cameras using </a:t>
            </a:r>
            <a:r>
              <a:rPr lang="en-US" dirty="0" err="1"/>
              <a:t>SerialEM</a:t>
            </a:r>
            <a:r>
              <a:rPr lang="en-US" dirty="0"/>
              <a:t> or Thermo-Fisher EPU (Planned: Gatan Digital Micrograph)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Convert</a:t>
            </a:r>
            <a:r>
              <a:rPr lang="en-US" dirty="0"/>
              <a:t> to </a:t>
            </a:r>
            <a:r>
              <a:rPr lang="en-US" dirty="0" err="1"/>
              <a:t>mmCIF</a:t>
            </a:r>
            <a:r>
              <a:rPr lang="en-US" dirty="0"/>
              <a:t>/</a:t>
            </a:r>
            <a:r>
              <a:rPr lang="en-US" dirty="0" err="1"/>
              <a:t>PDBx</a:t>
            </a:r>
            <a:r>
              <a:rPr lang="en-US" dirty="0"/>
              <a:t> (used by EMDB and PDB)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Join our monthly meetings!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596E30A-5ACD-BE43-95D3-297AA85F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Science Community for EM (OSC-EM)</a:t>
            </a:r>
            <a:br>
              <a:rPr lang="en-US" dirty="0"/>
            </a:br>
            <a:r>
              <a:rPr lang="en-US" dirty="0">
                <a:hlinkClick r:id="rId2"/>
              </a:rPr>
              <a:t>https://github.com/osc-em</a:t>
            </a:r>
            <a:endParaRPr lang="en-US" dirty="0"/>
          </a:p>
        </p:txBody>
      </p:sp>
      <p:grpSp>
        <p:nvGrpSpPr>
          <p:cNvPr id="7" name="Google Shape;775;g32db2760b9c_1_38">
            <a:extLst>
              <a:ext uri="{FF2B5EF4-FFF2-40B4-BE49-F238E27FC236}">
                <a16:creationId xmlns:a16="http://schemas.microsoft.com/office/drawing/2014/main" id="{B6522D2F-ACF2-DA0D-0964-85FAFC4B285A}"/>
              </a:ext>
            </a:extLst>
          </p:cNvPr>
          <p:cNvGrpSpPr/>
          <p:nvPr/>
        </p:nvGrpSpPr>
        <p:grpSpPr>
          <a:xfrm>
            <a:off x="9865916" y="2012462"/>
            <a:ext cx="1931521" cy="4687305"/>
            <a:chOff x="6593086" y="1509346"/>
            <a:chExt cx="1448641" cy="3515479"/>
          </a:xfrm>
        </p:grpSpPr>
        <p:pic>
          <p:nvPicPr>
            <p:cNvPr id="8" name="Google Shape;776;g32db2760b9c_1_38">
              <a:extLst>
                <a:ext uri="{FF2B5EF4-FFF2-40B4-BE49-F238E27FC236}">
                  <a16:creationId xmlns:a16="http://schemas.microsoft.com/office/drawing/2014/main" id="{FFE4470D-9EE4-CE0F-BAC6-976066EE473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93086" y="4119934"/>
              <a:ext cx="520221" cy="5202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777;g32db2760b9c_1_38" descr="A blue text on a black background&#10;&#10;Description automatically generated">
              <a:extLst>
                <a:ext uri="{FF2B5EF4-FFF2-40B4-BE49-F238E27FC236}">
                  <a16:creationId xmlns:a16="http://schemas.microsoft.com/office/drawing/2014/main" id="{FCE89582-ADED-F569-9F8E-F297C115D6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93087" y="1509346"/>
              <a:ext cx="1437299" cy="444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778;g32db2760b9c_1_38" descr="A black and grey logo&#10;&#10;Description automatically generated">
              <a:extLst>
                <a:ext uri="{FF2B5EF4-FFF2-40B4-BE49-F238E27FC236}">
                  <a16:creationId xmlns:a16="http://schemas.microsoft.com/office/drawing/2014/main" id="{1636FE1B-BF70-7294-EEB0-8C8715A586E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93087" y="3560932"/>
              <a:ext cx="1431302" cy="431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79;g32db2760b9c_1_38" descr="undefined">
              <a:extLst>
                <a:ext uri="{FF2B5EF4-FFF2-40B4-BE49-F238E27FC236}">
                  <a16:creationId xmlns:a16="http://schemas.microsoft.com/office/drawing/2014/main" id="{F9590731-37EC-1164-EDE3-A9D722A3275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593086" y="2988493"/>
              <a:ext cx="1437299" cy="445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780;g32db2760b9c_1_38">
              <a:extLst>
                <a:ext uri="{FF2B5EF4-FFF2-40B4-BE49-F238E27FC236}">
                  <a16:creationId xmlns:a16="http://schemas.microsoft.com/office/drawing/2014/main" id="{478AE956-98BB-3F66-3FD3-F6502D2EB7BD}"/>
                </a:ext>
              </a:extLst>
            </p:cNvPr>
            <p:cNvSpPr txBox="1"/>
            <p:nvPr/>
          </p:nvSpPr>
          <p:spPr>
            <a:xfrm>
              <a:off x="7007327" y="4195378"/>
              <a:ext cx="1034400" cy="34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r>
                <a:rPr lang="en-US" sz="2400" b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Scipion</a:t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781;g32db2760b9c_1_38">
              <a:extLst>
                <a:ext uri="{FF2B5EF4-FFF2-40B4-BE49-F238E27FC236}">
                  <a16:creationId xmlns:a16="http://schemas.microsoft.com/office/drawing/2014/main" id="{AFD0B164-2498-6DEF-1AD0-800E1FC7CBB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593086" y="2646564"/>
              <a:ext cx="1448496" cy="2145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782;g32db2760b9c_1_38" descr="Logo">
              <a:extLst>
                <a:ext uri="{FF2B5EF4-FFF2-40B4-BE49-F238E27FC236}">
                  <a16:creationId xmlns:a16="http://schemas.microsoft.com/office/drawing/2014/main" id="{5C236F19-2CE0-E326-8A98-88B679F9D5A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93086" y="1954213"/>
              <a:ext cx="1448496" cy="571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783;g32db2760b9c_1_38">
              <a:extLst>
                <a:ext uri="{FF2B5EF4-FFF2-40B4-BE49-F238E27FC236}">
                  <a16:creationId xmlns:a16="http://schemas.microsoft.com/office/drawing/2014/main" id="{2F1DB00B-C773-FBCA-A913-AAF2055407B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593086" y="4662701"/>
              <a:ext cx="1448496" cy="3621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Picture 15" descr="A logo with white squares in a blue circle&#10;&#10;AI-generated content may be incorrect.">
            <a:extLst>
              <a:ext uri="{FF2B5EF4-FFF2-40B4-BE49-F238E27FC236}">
                <a16:creationId xmlns:a16="http://schemas.microsoft.com/office/drawing/2014/main" id="{9EC6ABEE-DC1F-33DB-A6F6-1E3B2C93C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730" y="133511"/>
            <a:ext cx="1303863" cy="165809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85137109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SCD V8" id="{AEDF47F7-B6AA-46EA-A82A-8228D53D19E2}" vid="{BCD13C25-36F4-4B2B-A01B-264039C7F994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26B806-0237-4942-A1FD-5C97285908C2}">
  <ds:schemaRefs>
    <ds:schemaRef ds:uri="http://schemas.microsoft.com/office/2006/documentManagement/types"/>
    <ds:schemaRef ds:uri="http://purl.org/dc/elements/1.1/"/>
    <ds:schemaRef ds:uri="http://www.w3.org/XML/1998/namespace"/>
    <ds:schemaRef ds:uri="bc24777f-78b6-4f3c-a73a-d5fa08e4d537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c9077d15-72ed-4fec-bcfe-3472729e9195"/>
  </ds:schemaRefs>
</ds:datastoreItem>
</file>

<file path=customXml/itemProps2.xml><?xml version="1.0" encoding="utf-8"?>
<ds:datastoreItem xmlns:ds="http://schemas.openxmlformats.org/officeDocument/2006/customXml" ds:itemID="{7B9C8326-17BB-45BD-9C1C-A05512924E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7312</TotalTime>
  <Words>1617</Words>
  <Application>Microsoft Macintosh PowerPoint</Application>
  <PresentationFormat>Widescreen</PresentationFormat>
  <Paragraphs>338</Paragraphs>
  <Slides>27</Slides>
  <Notes>20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Calibri</vt:lpstr>
      <vt:lpstr>Helvetica Neue</vt:lpstr>
      <vt:lpstr>Noto Sans Symbols</vt:lpstr>
      <vt:lpstr>Times</vt:lpstr>
      <vt:lpstr>Benutzerdefiniertes Design</vt:lpstr>
      <vt:lpstr>OpenEM: FAIR data practices for electron microscopy</vt:lpstr>
      <vt:lpstr>Electron Microscopy (EM)</vt:lpstr>
      <vt:lpstr>Growth of electron microscopy (EM)</vt:lpstr>
      <vt:lpstr>Benefits of FAIR Data (Findable, Accessible, Interoperable, Reusable)</vt:lpstr>
      <vt:lpstr>OpenEM</vt:lpstr>
      <vt:lpstr>Timeline</vt:lpstr>
      <vt:lpstr>OpenEM: Overview</vt:lpstr>
      <vt:lpstr>OpenEM: Overview</vt:lpstr>
      <vt:lpstr>Open Science Community for EM (OSC-EM) https://github.com/osc-em</vt:lpstr>
      <vt:lpstr>OpenEM: Overview</vt:lpstr>
      <vt:lpstr>OpenEM: Overview</vt:lpstr>
      <vt:lpstr>Data Catalog</vt:lpstr>
      <vt:lpstr>SciCat Collaboration</vt:lpstr>
      <vt:lpstr>OpenEM: Overview</vt:lpstr>
      <vt:lpstr>Publishing</vt:lpstr>
      <vt:lpstr>Summary of benefits</vt:lpstr>
      <vt:lpstr>Acknowledgements</vt:lpstr>
      <vt:lpstr>Resources</vt:lpstr>
      <vt:lpstr>PowerPoint Presentation</vt:lpstr>
      <vt:lpstr>OpenEM Work Packages &amp; Tasks</vt:lpstr>
      <vt:lpstr>SciCat usage</vt:lpstr>
      <vt:lpstr>Example Dataset: Apoferritin</vt:lpstr>
      <vt:lpstr>Data Ingestion</vt:lpstr>
      <vt:lpstr>Ingesting Data</vt:lpstr>
      <vt:lpstr>Retrieval and Reuse</vt:lpstr>
      <vt:lpstr>Sustainability</vt:lpstr>
      <vt:lpstr>Slide License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Bliven Spencer Edward</dc:creator>
  <dc:description>erstellt durch Vorlagenbauer.ch</dc:description>
  <cp:lastModifiedBy>Bliven Spencer Edward</cp:lastModifiedBy>
  <cp:revision>15</cp:revision>
  <dcterms:created xsi:type="dcterms:W3CDTF">2025-03-31T19:21:24Z</dcterms:created>
  <dcterms:modified xsi:type="dcterms:W3CDTF">2025-06-10T15:13:32Z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