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15"/>
  </p:notesMasterIdLst>
  <p:sldIdLst>
    <p:sldId id="573" r:id="rId5"/>
    <p:sldId id="609" r:id="rId6"/>
    <p:sldId id="593" r:id="rId7"/>
    <p:sldId id="590" r:id="rId8"/>
    <p:sldId id="607" r:id="rId9"/>
    <p:sldId id="614" r:id="rId10"/>
    <p:sldId id="622" r:id="rId11"/>
    <p:sldId id="621" r:id="rId12"/>
    <p:sldId id="616" r:id="rId13"/>
    <p:sldId id="608" r:id="rId14"/>
  </p:sldIdLst>
  <p:sldSz cx="9144000" cy="5143500" type="screen16x9"/>
  <p:notesSz cx="5143500" cy="9144000"/>
  <p:defaultTextStyle>
    <a:defPPr>
      <a:defRPr lang="fr-FR"/>
    </a:defPPr>
    <a:lvl1pPr marL="0" algn="l" defTabSz="685800">
      <a:defRPr sz="135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135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135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135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135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135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135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135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135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arlie WEIL" id="{C9F134AA-4579-5745-8631-913860CDA57D}">
          <p14:sldIdLst>
            <p14:sldId id="573"/>
            <p14:sldId id="609"/>
            <p14:sldId id="593"/>
            <p14:sldId id="590"/>
            <p14:sldId id="607"/>
            <p14:sldId id="614"/>
            <p14:sldId id="622"/>
            <p14:sldId id="621"/>
            <p14:sldId id="616"/>
            <p14:sldId id="608"/>
          </p14:sldIdLst>
        </p14:section>
        <p14:section name="DISDRODB" id="{7C1220D8-0F44-E34D-8E14-C6FEDD1C18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t Desimone" initials="L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DD1"/>
    <a:srgbClr val="ABD9E9"/>
    <a:srgbClr val="457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85"/>
    <p:restoredTop sz="45295"/>
  </p:normalViewPr>
  <p:slideViewPr>
    <p:cSldViewPr>
      <p:cViewPr varScale="1">
        <p:scale>
          <a:sx n="61" d="100"/>
          <a:sy n="61" d="100"/>
        </p:scale>
        <p:origin x="265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71449-1C97-0A4F-AE41-6B2695A65173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</dgm:pt>
    <dgm:pt modelId="{E46E0D11-6554-DA47-9A3F-A681901A267F}">
      <dgm:prSet phldrT="[Text]"/>
      <dgm:spPr/>
      <dgm:t>
        <a:bodyPr/>
        <a:lstStyle/>
        <a:p>
          <a:r>
            <a:rPr lang="en-GB" b="1" dirty="0"/>
            <a:t>Create</a:t>
          </a:r>
        </a:p>
        <a:p>
          <a:endParaRPr lang="en-GB" b="1" dirty="0"/>
        </a:p>
        <a:p>
          <a:r>
            <a:rPr lang="en-GB" dirty="0"/>
            <a:t>Data </a:t>
          </a:r>
          <a:r>
            <a:rPr lang="en-GB" dirty="0" err="1"/>
            <a:t>acquisiton</a:t>
          </a:r>
          <a:endParaRPr lang="en-GB" dirty="0"/>
        </a:p>
      </dgm:t>
    </dgm:pt>
    <dgm:pt modelId="{554EA8A4-07C0-BB42-A3B1-DACDFB76E2D0}" type="parTrans" cxnId="{7772AE96-AD89-E34E-85DD-0918277818E5}">
      <dgm:prSet/>
      <dgm:spPr/>
      <dgm:t>
        <a:bodyPr/>
        <a:lstStyle/>
        <a:p>
          <a:endParaRPr lang="en-GB"/>
        </a:p>
      </dgm:t>
    </dgm:pt>
    <dgm:pt modelId="{1D562645-05CB-3448-AA09-A8572AE0AA64}" type="sibTrans" cxnId="{7772AE96-AD89-E34E-85DD-0918277818E5}">
      <dgm:prSet/>
      <dgm:spPr/>
      <dgm:t>
        <a:bodyPr/>
        <a:lstStyle/>
        <a:p>
          <a:endParaRPr lang="en-GB"/>
        </a:p>
      </dgm:t>
    </dgm:pt>
    <dgm:pt modelId="{8ED2CFB1-A068-B645-AE59-B99EF0B4AA76}">
      <dgm:prSet phldrT="[Text]" custT="1"/>
      <dgm:spPr/>
      <dgm:t>
        <a:bodyPr/>
        <a:lstStyle/>
        <a:p>
          <a:r>
            <a:rPr lang="en-GB" sz="1100" b="1" dirty="0"/>
            <a:t>Organize</a:t>
          </a:r>
          <a:endParaRPr lang="en-GB" sz="1200" b="1" dirty="0"/>
        </a:p>
        <a:p>
          <a:endParaRPr lang="en-GB" sz="1200" b="1" dirty="0"/>
        </a:p>
        <a:p>
          <a:r>
            <a:rPr lang="en-GB" sz="1000" dirty="0" err="1"/>
            <a:t>e.g</a:t>
          </a:r>
          <a:r>
            <a:rPr lang="en-GB" sz="1000" dirty="0"/>
            <a:t>  harmonization</a:t>
          </a:r>
        </a:p>
      </dgm:t>
    </dgm:pt>
    <dgm:pt modelId="{E9065D27-3E4C-E343-AF97-193C77AC29FC}" type="parTrans" cxnId="{EA56B8FD-13EA-394A-BF7D-5D0031DB83FD}">
      <dgm:prSet/>
      <dgm:spPr/>
      <dgm:t>
        <a:bodyPr/>
        <a:lstStyle/>
        <a:p>
          <a:endParaRPr lang="en-GB"/>
        </a:p>
      </dgm:t>
    </dgm:pt>
    <dgm:pt modelId="{C892298C-118F-E141-9A2D-D844DBF0895D}" type="sibTrans" cxnId="{EA56B8FD-13EA-394A-BF7D-5D0031DB83FD}">
      <dgm:prSet/>
      <dgm:spPr/>
      <dgm:t>
        <a:bodyPr/>
        <a:lstStyle/>
        <a:p>
          <a:endParaRPr lang="en-GB"/>
        </a:p>
      </dgm:t>
    </dgm:pt>
    <dgm:pt modelId="{33480037-B0B9-8C40-B848-E0816CF834A5}">
      <dgm:prSet phldrT="[Text]"/>
      <dgm:spPr/>
      <dgm:t>
        <a:bodyPr/>
        <a:lstStyle/>
        <a:p>
          <a:r>
            <a:rPr lang="en-GB" b="1" dirty="0"/>
            <a:t>Store</a:t>
          </a:r>
        </a:p>
        <a:p>
          <a:endParaRPr lang="en-GB" b="1" dirty="0"/>
        </a:p>
        <a:p>
          <a:r>
            <a:rPr lang="en-GB" b="0" dirty="0"/>
            <a:t>Infrastructure</a:t>
          </a:r>
        </a:p>
      </dgm:t>
    </dgm:pt>
    <dgm:pt modelId="{687A97F0-F62D-AD43-B458-79F0CCA298D4}" type="parTrans" cxnId="{7B88259F-2755-F34C-826C-B4FB889BC268}">
      <dgm:prSet/>
      <dgm:spPr/>
      <dgm:t>
        <a:bodyPr/>
        <a:lstStyle/>
        <a:p>
          <a:endParaRPr lang="en-GB"/>
        </a:p>
      </dgm:t>
    </dgm:pt>
    <dgm:pt modelId="{26E75ABC-AC9F-B64C-993C-BE9EE358E647}" type="sibTrans" cxnId="{7B88259F-2755-F34C-826C-B4FB889BC268}">
      <dgm:prSet/>
      <dgm:spPr/>
      <dgm:t>
        <a:bodyPr/>
        <a:lstStyle/>
        <a:p>
          <a:endParaRPr lang="en-GB"/>
        </a:p>
      </dgm:t>
    </dgm:pt>
    <dgm:pt modelId="{75C0A332-D307-0A47-9642-7F9E7B517506}">
      <dgm:prSet phldrT="[Text]" custT="1"/>
      <dgm:spPr/>
      <dgm:t>
        <a:bodyPr/>
        <a:lstStyle/>
        <a:p>
          <a:pPr algn="ctr"/>
          <a:r>
            <a:rPr lang="en-GB" sz="1050" b="1" dirty="0"/>
            <a:t>Share</a:t>
          </a:r>
          <a:endParaRPr lang="en-GB" sz="1200" b="1" dirty="0"/>
        </a:p>
        <a:p>
          <a:pPr algn="ctr"/>
          <a:endParaRPr lang="en-GB" sz="1000" dirty="0"/>
        </a:p>
        <a:p>
          <a:pPr algn="ctr"/>
          <a:r>
            <a:rPr lang="en-GB" sz="1000" dirty="0"/>
            <a:t>Visualization </a:t>
          </a:r>
        </a:p>
      </dgm:t>
    </dgm:pt>
    <dgm:pt modelId="{90014A3A-21EC-C746-A581-0AA5F382D4E9}" type="parTrans" cxnId="{01AEC909-D3E2-C444-BC4E-FA1C12AA848B}">
      <dgm:prSet/>
      <dgm:spPr/>
      <dgm:t>
        <a:bodyPr/>
        <a:lstStyle/>
        <a:p>
          <a:endParaRPr lang="en-GB"/>
        </a:p>
      </dgm:t>
    </dgm:pt>
    <dgm:pt modelId="{EE8CE429-6FE0-4C48-B20D-B2715EFCF90B}" type="sibTrans" cxnId="{01AEC909-D3E2-C444-BC4E-FA1C12AA848B}">
      <dgm:prSet/>
      <dgm:spPr/>
      <dgm:t>
        <a:bodyPr/>
        <a:lstStyle/>
        <a:p>
          <a:endParaRPr lang="en-GB"/>
        </a:p>
      </dgm:t>
    </dgm:pt>
    <dgm:pt modelId="{D61BB9EA-2B18-3D41-B640-429E9E940A83}">
      <dgm:prSet phldrT="[Text]"/>
      <dgm:spPr/>
      <dgm:t>
        <a:bodyPr/>
        <a:lstStyle/>
        <a:p>
          <a:r>
            <a:rPr lang="en-GB" b="1" dirty="0"/>
            <a:t>Use</a:t>
          </a:r>
        </a:p>
        <a:p>
          <a:endParaRPr lang="en-GB" b="1" dirty="0"/>
        </a:p>
        <a:p>
          <a:r>
            <a:rPr lang="en-GB" dirty="0"/>
            <a:t>Data analysis</a:t>
          </a:r>
        </a:p>
      </dgm:t>
    </dgm:pt>
    <dgm:pt modelId="{CF76D1A4-DF58-8B4A-AE3A-645EE02B724D}" type="parTrans" cxnId="{79313D8F-8BCE-B74C-B40E-4358E03C8F81}">
      <dgm:prSet/>
      <dgm:spPr/>
      <dgm:t>
        <a:bodyPr/>
        <a:lstStyle/>
        <a:p>
          <a:endParaRPr lang="en-GB"/>
        </a:p>
      </dgm:t>
    </dgm:pt>
    <dgm:pt modelId="{4FF38EEF-5C56-0B45-95A1-782ADA72BDDF}" type="sibTrans" cxnId="{79313D8F-8BCE-B74C-B40E-4358E03C8F81}">
      <dgm:prSet/>
      <dgm:spPr/>
      <dgm:t>
        <a:bodyPr/>
        <a:lstStyle/>
        <a:p>
          <a:endParaRPr lang="en-GB"/>
        </a:p>
      </dgm:t>
    </dgm:pt>
    <dgm:pt modelId="{1F0BBAFF-26B1-9F42-AF4B-CD930952895E}">
      <dgm:prSet phldrT="[Text]" custT="1"/>
      <dgm:spPr/>
      <dgm:t>
        <a:bodyPr/>
        <a:lstStyle/>
        <a:p>
          <a:pPr algn="ctr"/>
          <a:r>
            <a:rPr lang="en-GB" sz="1000" b="1" dirty="0"/>
            <a:t>Archive</a:t>
          </a:r>
          <a:endParaRPr lang="en-GB" sz="1200" b="1" dirty="0"/>
        </a:p>
        <a:p>
          <a:pPr algn="ctr"/>
          <a:endParaRPr lang="en-GB" sz="1000" b="1" dirty="0"/>
        </a:p>
        <a:p>
          <a:pPr algn="ctr"/>
          <a:r>
            <a:rPr lang="en-GB" sz="1000" b="0" dirty="0"/>
            <a:t>Long-term</a:t>
          </a:r>
        </a:p>
      </dgm:t>
    </dgm:pt>
    <dgm:pt modelId="{477E4EDD-CD6B-BD43-BB3C-FA8998636C31}" type="parTrans" cxnId="{F5C1A99A-36EE-5D4E-A496-C53828A01BDC}">
      <dgm:prSet/>
      <dgm:spPr/>
      <dgm:t>
        <a:bodyPr/>
        <a:lstStyle/>
        <a:p>
          <a:endParaRPr lang="en-GB"/>
        </a:p>
      </dgm:t>
    </dgm:pt>
    <dgm:pt modelId="{B1448E2A-3D4B-1145-BDFA-D3B27E228200}" type="sibTrans" cxnId="{F5C1A99A-36EE-5D4E-A496-C53828A01BDC}">
      <dgm:prSet/>
      <dgm:spPr/>
      <dgm:t>
        <a:bodyPr/>
        <a:lstStyle/>
        <a:p>
          <a:endParaRPr lang="en-GB"/>
        </a:p>
      </dgm:t>
    </dgm:pt>
    <dgm:pt modelId="{ACEA8885-393D-764A-9B01-41147B40CF7E}" type="pres">
      <dgm:prSet presAssocID="{FEB71449-1C97-0A4F-AE41-6B2695A65173}" presName="Name0" presStyleCnt="0">
        <dgm:presLayoutVars>
          <dgm:dir/>
          <dgm:resizeHandles val="exact"/>
        </dgm:presLayoutVars>
      </dgm:prSet>
      <dgm:spPr/>
    </dgm:pt>
    <dgm:pt modelId="{41B44ABD-16E4-5146-B3A4-F8F508C4C535}" type="pres">
      <dgm:prSet presAssocID="{E46E0D11-6554-DA47-9A3F-A681901A267F}" presName="parTxOnly" presStyleLbl="node1" presStyleIdx="0" presStyleCnt="6">
        <dgm:presLayoutVars>
          <dgm:bulletEnabled val="1"/>
        </dgm:presLayoutVars>
      </dgm:prSet>
      <dgm:spPr/>
    </dgm:pt>
    <dgm:pt modelId="{6C5DE65E-6352-534C-AF84-A51FAE2AAB43}" type="pres">
      <dgm:prSet presAssocID="{1D562645-05CB-3448-AA09-A8572AE0AA64}" presName="parSpace" presStyleCnt="0"/>
      <dgm:spPr/>
    </dgm:pt>
    <dgm:pt modelId="{82087927-F564-4140-93EB-FC4BFEAF7887}" type="pres">
      <dgm:prSet presAssocID="{8ED2CFB1-A068-B645-AE59-B99EF0B4AA76}" presName="parTxOnly" presStyleLbl="node1" presStyleIdx="1" presStyleCnt="6" custScaleX="128453">
        <dgm:presLayoutVars>
          <dgm:bulletEnabled val="1"/>
        </dgm:presLayoutVars>
      </dgm:prSet>
      <dgm:spPr/>
    </dgm:pt>
    <dgm:pt modelId="{700647FC-5F21-714E-98A4-752FA032E50B}" type="pres">
      <dgm:prSet presAssocID="{C892298C-118F-E141-9A2D-D844DBF0895D}" presName="parSpace" presStyleCnt="0"/>
      <dgm:spPr/>
    </dgm:pt>
    <dgm:pt modelId="{5EBC6604-50BD-B940-A499-A46AB7D39A14}" type="pres">
      <dgm:prSet presAssocID="{33480037-B0B9-8C40-B848-E0816CF834A5}" presName="parTxOnly" presStyleLbl="node1" presStyleIdx="2" presStyleCnt="6">
        <dgm:presLayoutVars>
          <dgm:bulletEnabled val="1"/>
        </dgm:presLayoutVars>
      </dgm:prSet>
      <dgm:spPr/>
    </dgm:pt>
    <dgm:pt modelId="{79A13C74-99D3-FC41-8957-2D87216A1036}" type="pres">
      <dgm:prSet presAssocID="{26E75ABC-AC9F-B64C-993C-BE9EE358E647}" presName="parSpace" presStyleCnt="0"/>
      <dgm:spPr/>
    </dgm:pt>
    <dgm:pt modelId="{DA213A32-C3D1-254B-87A1-54FFCC52FDC3}" type="pres">
      <dgm:prSet presAssocID="{D61BB9EA-2B18-3D41-B640-429E9E940A83}" presName="parTxOnly" presStyleLbl="node1" presStyleIdx="3" presStyleCnt="6">
        <dgm:presLayoutVars>
          <dgm:bulletEnabled val="1"/>
        </dgm:presLayoutVars>
      </dgm:prSet>
      <dgm:spPr/>
    </dgm:pt>
    <dgm:pt modelId="{321FB219-266A-C94B-8977-E4A954C57594}" type="pres">
      <dgm:prSet presAssocID="{4FF38EEF-5C56-0B45-95A1-782ADA72BDDF}" presName="parSpace" presStyleCnt="0"/>
      <dgm:spPr/>
    </dgm:pt>
    <dgm:pt modelId="{555121C3-864C-C341-B8EB-CEF6DF235DE4}" type="pres">
      <dgm:prSet presAssocID="{75C0A332-D307-0A47-9642-7F9E7B517506}" presName="parTxOnly" presStyleLbl="node1" presStyleIdx="4" presStyleCnt="6" custLinFactNeighborX="-3050">
        <dgm:presLayoutVars>
          <dgm:bulletEnabled val="1"/>
        </dgm:presLayoutVars>
      </dgm:prSet>
      <dgm:spPr/>
    </dgm:pt>
    <dgm:pt modelId="{3208D4FE-6159-224F-8BED-5EEF30B08FB0}" type="pres">
      <dgm:prSet presAssocID="{EE8CE429-6FE0-4C48-B20D-B2715EFCF90B}" presName="parSpace" presStyleCnt="0"/>
      <dgm:spPr/>
    </dgm:pt>
    <dgm:pt modelId="{9C639E1D-7F48-EF4D-8E0A-B27685B4FA5D}" type="pres">
      <dgm:prSet presAssocID="{1F0BBAFF-26B1-9F42-AF4B-CD930952895E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D66F1E01-FE57-F642-BAE3-AFBB6E9972DE}" type="presOf" srcId="{D61BB9EA-2B18-3D41-B640-429E9E940A83}" destId="{DA213A32-C3D1-254B-87A1-54FFCC52FDC3}" srcOrd="0" destOrd="0" presId="urn:microsoft.com/office/officeart/2005/8/layout/hChevron3"/>
    <dgm:cxn modelId="{01AEC909-D3E2-C444-BC4E-FA1C12AA848B}" srcId="{FEB71449-1C97-0A4F-AE41-6B2695A65173}" destId="{75C0A332-D307-0A47-9642-7F9E7B517506}" srcOrd="4" destOrd="0" parTransId="{90014A3A-21EC-C746-A581-0AA5F382D4E9}" sibTransId="{EE8CE429-6FE0-4C48-B20D-B2715EFCF90B}"/>
    <dgm:cxn modelId="{72DEEA1A-09AF-7F48-8DC1-999176377C5A}" type="presOf" srcId="{FEB71449-1C97-0A4F-AE41-6B2695A65173}" destId="{ACEA8885-393D-764A-9B01-41147B40CF7E}" srcOrd="0" destOrd="0" presId="urn:microsoft.com/office/officeart/2005/8/layout/hChevron3"/>
    <dgm:cxn modelId="{CC142430-0E8E-D84B-BED4-5EDDFAA0F3D1}" type="presOf" srcId="{E46E0D11-6554-DA47-9A3F-A681901A267F}" destId="{41B44ABD-16E4-5146-B3A4-F8F508C4C535}" srcOrd="0" destOrd="0" presId="urn:microsoft.com/office/officeart/2005/8/layout/hChevron3"/>
    <dgm:cxn modelId="{16270435-09DD-C84B-A9B4-B6BC3B4B619D}" type="presOf" srcId="{1F0BBAFF-26B1-9F42-AF4B-CD930952895E}" destId="{9C639E1D-7F48-EF4D-8E0A-B27685B4FA5D}" srcOrd="0" destOrd="0" presId="urn:microsoft.com/office/officeart/2005/8/layout/hChevron3"/>
    <dgm:cxn modelId="{05AF9E60-749E-C745-9BD7-9EFEA33B181A}" type="presOf" srcId="{33480037-B0B9-8C40-B848-E0816CF834A5}" destId="{5EBC6604-50BD-B940-A499-A46AB7D39A14}" srcOrd="0" destOrd="0" presId="urn:microsoft.com/office/officeart/2005/8/layout/hChevron3"/>
    <dgm:cxn modelId="{6D28D76C-2E02-F64C-953B-C38E282B5C1C}" type="presOf" srcId="{75C0A332-D307-0A47-9642-7F9E7B517506}" destId="{555121C3-864C-C341-B8EB-CEF6DF235DE4}" srcOrd="0" destOrd="0" presId="urn:microsoft.com/office/officeart/2005/8/layout/hChevron3"/>
    <dgm:cxn modelId="{79313D8F-8BCE-B74C-B40E-4358E03C8F81}" srcId="{FEB71449-1C97-0A4F-AE41-6B2695A65173}" destId="{D61BB9EA-2B18-3D41-B640-429E9E940A83}" srcOrd="3" destOrd="0" parTransId="{CF76D1A4-DF58-8B4A-AE3A-645EE02B724D}" sibTransId="{4FF38EEF-5C56-0B45-95A1-782ADA72BDDF}"/>
    <dgm:cxn modelId="{7772AE96-AD89-E34E-85DD-0918277818E5}" srcId="{FEB71449-1C97-0A4F-AE41-6B2695A65173}" destId="{E46E0D11-6554-DA47-9A3F-A681901A267F}" srcOrd="0" destOrd="0" parTransId="{554EA8A4-07C0-BB42-A3B1-DACDFB76E2D0}" sibTransId="{1D562645-05CB-3448-AA09-A8572AE0AA64}"/>
    <dgm:cxn modelId="{F5C1A99A-36EE-5D4E-A496-C53828A01BDC}" srcId="{FEB71449-1C97-0A4F-AE41-6B2695A65173}" destId="{1F0BBAFF-26B1-9F42-AF4B-CD930952895E}" srcOrd="5" destOrd="0" parTransId="{477E4EDD-CD6B-BD43-BB3C-FA8998636C31}" sibTransId="{B1448E2A-3D4B-1145-BDFA-D3B27E228200}"/>
    <dgm:cxn modelId="{7B88259F-2755-F34C-826C-B4FB889BC268}" srcId="{FEB71449-1C97-0A4F-AE41-6B2695A65173}" destId="{33480037-B0B9-8C40-B848-E0816CF834A5}" srcOrd="2" destOrd="0" parTransId="{687A97F0-F62D-AD43-B458-79F0CCA298D4}" sibTransId="{26E75ABC-AC9F-B64C-993C-BE9EE358E647}"/>
    <dgm:cxn modelId="{06C8DBD7-56CF-2643-AAE5-3A5362D748CB}" type="presOf" srcId="{8ED2CFB1-A068-B645-AE59-B99EF0B4AA76}" destId="{82087927-F564-4140-93EB-FC4BFEAF7887}" srcOrd="0" destOrd="0" presId="urn:microsoft.com/office/officeart/2005/8/layout/hChevron3"/>
    <dgm:cxn modelId="{EA56B8FD-13EA-394A-BF7D-5D0031DB83FD}" srcId="{FEB71449-1C97-0A4F-AE41-6B2695A65173}" destId="{8ED2CFB1-A068-B645-AE59-B99EF0B4AA76}" srcOrd="1" destOrd="0" parTransId="{E9065D27-3E4C-E343-AF97-193C77AC29FC}" sibTransId="{C892298C-118F-E141-9A2D-D844DBF0895D}"/>
    <dgm:cxn modelId="{02F2C722-6C7E-C644-88C9-83770D043E7C}" type="presParOf" srcId="{ACEA8885-393D-764A-9B01-41147B40CF7E}" destId="{41B44ABD-16E4-5146-B3A4-F8F508C4C535}" srcOrd="0" destOrd="0" presId="urn:microsoft.com/office/officeart/2005/8/layout/hChevron3"/>
    <dgm:cxn modelId="{91FE5AA3-C8CF-984D-8E59-54877758F9AD}" type="presParOf" srcId="{ACEA8885-393D-764A-9B01-41147B40CF7E}" destId="{6C5DE65E-6352-534C-AF84-A51FAE2AAB43}" srcOrd="1" destOrd="0" presId="urn:microsoft.com/office/officeart/2005/8/layout/hChevron3"/>
    <dgm:cxn modelId="{E0A4C743-A566-924A-AED8-44926197FF1F}" type="presParOf" srcId="{ACEA8885-393D-764A-9B01-41147B40CF7E}" destId="{82087927-F564-4140-93EB-FC4BFEAF7887}" srcOrd="2" destOrd="0" presId="urn:microsoft.com/office/officeart/2005/8/layout/hChevron3"/>
    <dgm:cxn modelId="{0234CBAE-BAEB-764B-B44F-E3B5D68847CB}" type="presParOf" srcId="{ACEA8885-393D-764A-9B01-41147B40CF7E}" destId="{700647FC-5F21-714E-98A4-752FA032E50B}" srcOrd="3" destOrd="0" presId="urn:microsoft.com/office/officeart/2005/8/layout/hChevron3"/>
    <dgm:cxn modelId="{F85FFC46-0437-D347-B6F5-396268B2857F}" type="presParOf" srcId="{ACEA8885-393D-764A-9B01-41147B40CF7E}" destId="{5EBC6604-50BD-B940-A499-A46AB7D39A14}" srcOrd="4" destOrd="0" presId="urn:microsoft.com/office/officeart/2005/8/layout/hChevron3"/>
    <dgm:cxn modelId="{605F7D78-7862-9C40-8366-B871D967A0D8}" type="presParOf" srcId="{ACEA8885-393D-764A-9B01-41147B40CF7E}" destId="{79A13C74-99D3-FC41-8957-2D87216A1036}" srcOrd="5" destOrd="0" presId="urn:microsoft.com/office/officeart/2005/8/layout/hChevron3"/>
    <dgm:cxn modelId="{F83F5B34-8D96-AF4B-8B3D-595F47D8EAA7}" type="presParOf" srcId="{ACEA8885-393D-764A-9B01-41147B40CF7E}" destId="{DA213A32-C3D1-254B-87A1-54FFCC52FDC3}" srcOrd="6" destOrd="0" presId="urn:microsoft.com/office/officeart/2005/8/layout/hChevron3"/>
    <dgm:cxn modelId="{407C4BB1-D43D-294B-A5CB-765A22DCF7E8}" type="presParOf" srcId="{ACEA8885-393D-764A-9B01-41147B40CF7E}" destId="{321FB219-266A-C94B-8977-E4A954C57594}" srcOrd="7" destOrd="0" presId="urn:microsoft.com/office/officeart/2005/8/layout/hChevron3"/>
    <dgm:cxn modelId="{EFCE97D2-77B3-8548-B3A9-739C43FAA221}" type="presParOf" srcId="{ACEA8885-393D-764A-9B01-41147B40CF7E}" destId="{555121C3-864C-C341-B8EB-CEF6DF235DE4}" srcOrd="8" destOrd="0" presId="urn:microsoft.com/office/officeart/2005/8/layout/hChevron3"/>
    <dgm:cxn modelId="{C81AB510-FAE1-9C4D-AA12-A30C89D7F312}" type="presParOf" srcId="{ACEA8885-393D-764A-9B01-41147B40CF7E}" destId="{3208D4FE-6159-224F-8BED-5EEF30B08FB0}" srcOrd="9" destOrd="0" presId="urn:microsoft.com/office/officeart/2005/8/layout/hChevron3"/>
    <dgm:cxn modelId="{31B08425-77BD-0741-B16D-9C9383B8BB30}" type="presParOf" srcId="{ACEA8885-393D-764A-9B01-41147B40CF7E}" destId="{9C639E1D-7F48-EF4D-8E0A-B27685B4FA5D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44ABD-16E4-5146-B3A4-F8F508C4C535}">
      <dsp:nvSpPr>
        <dsp:cNvPr id="0" name=""/>
        <dsp:cNvSpPr/>
      </dsp:nvSpPr>
      <dsp:spPr>
        <a:xfrm>
          <a:off x="461" y="94335"/>
          <a:ext cx="1460918" cy="58436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Create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</a:t>
          </a:r>
          <a:r>
            <a:rPr lang="en-GB" sz="1000" kern="1200" dirty="0" err="1"/>
            <a:t>acquisiton</a:t>
          </a:r>
          <a:endParaRPr lang="en-GB" sz="1000" kern="1200" dirty="0"/>
        </a:p>
      </dsp:txBody>
      <dsp:txXfrm>
        <a:off x="461" y="94335"/>
        <a:ext cx="1314826" cy="584367"/>
      </dsp:txXfrm>
    </dsp:sp>
    <dsp:sp modelId="{82087927-F564-4140-93EB-FC4BFEAF7887}">
      <dsp:nvSpPr>
        <dsp:cNvPr id="0" name=""/>
        <dsp:cNvSpPr/>
      </dsp:nvSpPr>
      <dsp:spPr>
        <a:xfrm>
          <a:off x="1169196" y="94335"/>
          <a:ext cx="1876594" cy="58436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dirty="0"/>
            <a:t>Organize</a:t>
          </a:r>
          <a:endParaRPr lang="en-GB" sz="12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e.g</a:t>
          </a:r>
          <a:r>
            <a:rPr lang="en-GB" sz="1000" kern="1200" dirty="0"/>
            <a:t>  harmonization</a:t>
          </a:r>
        </a:p>
      </dsp:txBody>
      <dsp:txXfrm>
        <a:off x="1461380" y="94335"/>
        <a:ext cx="1292227" cy="584367"/>
      </dsp:txXfrm>
    </dsp:sp>
    <dsp:sp modelId="{5EBC6604-50BD-B940-A499-A46AB7D39A14}">
      <dsp:nvSpPr>
        <dsp:cNvPr id="0" name=""/>
        <dsp:cNvSpPr/>
      </dsp:nvSpPr>
      <dsp:spPr>
        <a:xfrm>
          <a:off x="2753606" y="94335"/>
          <a:ext cx="1460918" cy="58436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Store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kern="1200" dirty="0"/>
            <a:t>Infrastructure</a:t>
          </a:r>
        </a:p>
      </dsp:txBody>
      <dsp:txXfrm>
        <a:off x="3045790" y="94335"/>
        <a:ext cx="876551" cy="584367"/>
      </dsp:txXfrm>
    </dsp:sp>
    <dsp:sp modelId="{DA213A32-C3D1-254B-87A1-54FFCC52FDC3}">
      <dsp:nvSpPr>
        <dsp:cNvPr id="0" name=""/>
        <dsp:cNvSpPr/>
      </dsp:nvSpPr>
      <dsp:spPr>
        <a:xfrm>
          <a:off x="3922341" y="94335"/>
          <a:ext cx="1460918" cy="58436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Use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analysis</a:t>
          </a:r>
        </a:p>
      </dsp:txBody>
      <dsp:txXfrm>
        <a:off x="4214525" y="94335"/>
        <a:ext cx="876551" cy="584367"/>
      </dsp:txXfrm>
    </dsp:sp>
    <dsp:sp modelId="{555121C3-864C-C341-B8EB-CEF6DF235DE4}">
      <dsp:nvSpPr>
        <dsp:cNvPr id="0" name=""/>
        <dsp:cNvSpPr/>
      </dsp:nvSpPr>
      <dsp:spPr>
        <a:xfrm>
          <a:off x="5082165" y="94335"/>
          <a:ext cx="1460918" cy="58436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kern="1200" dirty="0"/>
            <a:t>Share</a:t>
          </a:r>
          <a:endParaRPr lang="en-GB" sz="1200" b="1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Visualization </a:t>
          </a:r>
        </a:p>
      </dsp:txBody>
      <dsp:txXfrm>
        <a:off x="5374349" y="94335"/>
        <a:ext cx="876551" cy="584367"/>
      </dsp:txXfrm>
    </dsp:sp>
    <dsp:sp modelId="{9C639E1D-7F48-EF4D-8E0A-B27685B4FA5D}">
      <dsp:nvSpPr>
        <dsp:cNvPr id="0" name=""/>
        <dsp:cNvSpPr/>
      </dsp:nvSpPr>
      <dsp:spPr>
        <a:xfrm>
          <a:off x="6259811" y="94335"/>
          <a:ext cx="1460918" cy="58436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 dirty="0"/>
            <a:t>Archive</a:t>
          </a:r>
          <a:endParaRPr lang="en-GB" sz="12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b="1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kern="1200" dirty="0"/>
            <a:t>Long-term</a:t>
          </a:r>
        </a:p>
      </dsp:txBody>
      <dsp:txXfrm>
        <a:off x="6551995" y="94335"/>
        <a:ext cx="876551" cy="584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/>
              </a:defRPr>
            </a:lvl1pPr>
          </a:lstStyle>
          <a:p>
            <a:pPr>
              <a:defRPr/>
            </a:pPr>
            <a:fld id="{F8103E42-5239-1A40-AD33-3EE7E9DDF5FD}" type="datetimeFigureOut">
              <a:rPr lang="fr-FR"/>
              <a:t>10/06/2025</a:t>
            </a:fld>
            <a:endParaRPr lang="fr-FR"/>
          </a:p>
        </p:txBody>
      </p:sp>
      <p:sp>
        <p:nvSpPr>
          <p:cNvPr id="6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/>
              </a:defRPr>
            </a:lvl1pPr>
          </a:lstStyle>
          <a:p>
            <a:pPr>
              <a:defRPr/>
            </a:pPr>
            <a:fld id="{4CF50783-AAED-1941-8BCC-9F6140F0A6B1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 b="0" i="0">
        <a:solidFill>
          <a:schemeClr val="tx1"/>
        </a:solidFill>
        <a:latin typeface="Arial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Hi </a:t>
            </a:r>
            <a:r>
              <a:rPr lang="fr-CH" dirty="0" err="1"/>
              <a:t>I’m</a:t>
            </a:r>
            <a:r>
              <a:rPr lang="fr-CH" dirty="0"/>
              <a:t> Charlie.</a:t>
            </a:r>
          </a:p>
          <a:p>
            <a:r>
              <a:rPr lang="fr-CH" dirty="0" err="1"/>
              <a:t>It’s</a:t>
            </a:r>
            <a:r>
              <a:rPr lang="fr-CH" dirty="0"/>
              <a:t> been </a:t>
            </a:r>
            <a:r>
              <a:rPr lang="fr-CH" dirty="0" err="1"/>
              <a:t>really</a:t>
            </a:r>
            <a:r>
              <a:rPr lang="fr-CH" dirty="0"/>
              <a:t> </a:t>
            </a:r>
            <a:r>
              <a:rPr lang="fr-CH" dirty="0" err="1"/>
              <a:t>inspiring</a:t>
            </a:r>
            <a:r>
              <a:rPr lang="fr-CH" dirty="0"/>
              <a:t> to </a:t>
            </a:r>
            <a:r>
              <a:rPr lang="fr-CH" dirty="0" err="1"/>
              <a:t>hear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the </a:t>
            </a:r>
            <a:r>
              <a:rPr lang="fr-CH" dirty="0" err="1"/>
              <a:t>researchers</a:t>
            </a:r>
            <a:r>
              <a:rPr lang="fr-CH" dirty="0"/>
              <a:t> – </a:t>
            </a:r>
            <a:r>
              <a:rPr lang="fr-CH" dirty="0" err="1"/>
              <a:t>now</a:t>
            </a:r>
            <a:r>
              <a:rPr lang="fr-CH" dirty="0"/>
              <a:t> </a:t>
            </a:r>
            <a:r>
              <a:rPr lang="fr-CH" dirty="0" err="1"/>
              <a:t>I’m</a:t>
            </a:r>
            <a:r>
              <a:rPr lang="fr-CH" dirty="0"/>
              <a:t> </a:t>
            </a:r>
            <a:r>
              <a:rPr lang="fr-CH" dirty="0" err="1"/>
              <a:t>here</a:t>
            </a:r>
            <a:r>
              <a:rPr lang="fr-CH" dirty="0"/>
              <a:t> to </a:t>
            </a:r>
            <a:r>
              <a:rPr lang="fr-CH" dirty="0" err="1"/>
              <a:t>bring</a:t>
            </a:r>
            <a:r>
              <a:rPr lang="fr-CH" dirty="0"/>
              <a:t> the perspectives of the </a:t>
            </a:r>
            <a:r>
              <a:rPr lang="fr-CH" dirty="0" err="1"/>
              <a:t>research</a:t>
            </a:r>
            <a:r>
              <a:rPr lang="fr-CH" dirty="0"/>
              <a:t> support staff.</a:t>
            </a:r>
          </a:p>
          <a:p>
            <a:pPr marL="171450" indent="-171450">
              <a:buFontTx/>
              <a:buChar char="-"/>
            </a:pPr>
            <a:endParaRPr lang="fr-CH" dirty="0"/>
          </a:p>
          <a:p>
            <a:pPr marL="171450" indent="-171450">
              <a:buFontTx/>
              <a:buChar char="-"/>
            </a:pPr>
            <a:r>
              <a:rPr lang="fr-CH" dirty="0"/>
              <a:t>&gt;</a:t>
            </a:r>
            <a:r>
              <a:rPr lang="fr-CH" dirty="0" err="1"/>
              <a:t>I’ll</a:t>
            </a:r>
            <a:r>
              <a:rPr lang="fr-CH" dirty="0"/>
              <a:t> </a:t>
            </a:r>
            <a:r>
              <a:rPr lang="fr-CH" dirty="0" err="1"/>
              <a:t>Introduce</a:t>
            </a:r>
            <a:r>
              <a:rPr lang="fr-CH" dirty="0"/>
              <a:t> </a:t>
            </a:r>
            <a:r>
              <a:rPr lang="fr-CH" dirty="0" err="1"/>
              <a:t>our</a:t>
            </a:r>
            <a:r>
              <a:rPr lang="fr-CH" dirty="0"/>
              <a:t> team of </a:t>
            </a:r>
            <a:r>
              <a:rPr lang="fr-CH" dirty="0" err="1"/>
              <a:t>RSEs</a:t>
            </a:r>
            <a:r>
              <a:rPr lang="fr-CH" dirty="0"/>
              <a:t> and </a:t>
            </a:r>
            <a:r>
              <a:rPr lang="fr-CH" dirty="0" err="1"/>
              <a:t>our</a:t>
            </a:r>
            <a:r>
              <a:rPr lang="fr-CH" dirty="0"/>
              <a:t> </a:t>
            </a:r>
            <a:r>
              <a:rPr lang="fr-CH" dirty="0" err="1"/>
              <a:t>lesson</a:t>
            </a:r>
            <a:r>
              <a:rPr lang="fr-CH" dirty="0"/>
              <a:t> </a:t>
            </a:r>
            <a:r>
              <a:rPr lang="fr-CH" dirty="0" err="1"/>
              <a:t>learned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5 </a:t>
            </a:r>
            <a:r>
              <a:rPr lang="fr-CH" dirty="0" err="1"/>
              <a:t>years</a:t>
            </a:r>
            <a:r>
              <a:rPr lang="fr-CH" dirty="0"/>
              <a:t> of </a:t>
            </a:r>
            <a:r>
              <a:rPr lang="fr-CH" dirty="0" err="1"/>
              <a:t>fostering</a:t>
            </a:r>
            <a:r>
              <a:rPr lang="fr-CH" dirty="0"/>
              <a:t> a FAIR </a:t>
            </a:r>
            <a:r>
              <a:rPr lang="fr-CH" dirty="0" err="1"/>
              <a:t>landscape</a:t>
            </a:r>
            <a:r>
              <a:rPr lang="fr-CH" dirty="0"/>
              <a:t> at EPFL, </a:t>
            </a:r>
            <a:r>
              <a:rPr lang="fr-CH" dirty="0" err="1"/>
              <a:t>specifically</a:t>
            </a:r>
            <a:r>
              <a:rPr lang="fr-CH" dirty="0"/>
              <a:t> ENAC. </a:t>
            </a:r>
          </a:p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62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01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endParaRPr lang="fr-CH" dirty="0"/>
          </a:p>
          <a:p>
            <a:r>
              <a:rPr lang="fr-CH" dirty="0" err="1"/>
              <a:t>Before</a:t>
            </a:r>
            <a:r>
              <a:rPr lang="fr-CH" dirty="0"/>
              <a:t> I jump in, </a:t>
            </a:r>
            <a:r>
              <a:rPr lang="fr-CH" dirty="0" err="1"/>
              <a:t>I’d</a:t>
            </a:r>
            <a:r>
              <a:rPr lang="fr-CH" dirty="0"/>
              <a:t> like to </a:t>
            </a:r>
            <a:r>
              <a:rPr lang="fr-CH" dirty="0" err="1"/>
              <a:t>share</a:t>
            </a:r>
            <a:r>
              <a:rPr lang="fr-CH" dirty="0"/>
              <a:t> a </a:t>
            </a:r>
            <a:r>
              <a:rPr lang="fr-CH" dirty="0" err="1"/>
              <a:t>word</a:t>
            </a:r>
            <a:r>
              <a:rPr lang="fr-CH" dirty="0"/>
              <a:t> on </a:t>
            </a:r>
            <a:r>
              <a:rPr lang="fr-CH" dirty="0" err="1"/>
              <a:t>why</a:t>
            </a:r>
            <a:r>
              <a:rPr lang="fr-CH" dirty="0"/>
              <a:t> </a:t>
            </a:r>
            <a:r>
              <a:rPr lang="fr-CH" dirty="0" err="1"/>
              <a:t>this</a:t>
            </a:r>
            <a:r>
              <a:rPr lang="fr-CH" dirty="0"/>
              <a:t> </a:t>
            </a:r>
            <a:r>
              <a:rPr lang="fr-CH" dirty="0" err="1"/>
              <a:t>matters</a:t>
            </a:r>
            <a:r>
              <a:rPr lang="fr-CH" dirty="0"/>
              <a:t> to me – </a:t>
            </a:r>
            <a:r>
              <a:rPr lang="fr-CH" dirty="0" err="1"/>
              <a:t>enough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i’d</a:t>
            </a:r>
            <a:r>
              <a:rPr lang="fr-CH" dirty="0"/>
              <a:t> </a:t>
            </a:r>
            <a:r>
              <a:rPr lang="fr-CH" dirty="0" err="1"/>
              <a:t>make</a:t>
            </a:r>
            <a:r>
              <a:rPr lang="fr-CH" dirty="0"/>
              <a:t> </a:t>
            </a:r>
            <a:r>
              <a:rPr lang="fr-CH" dirty="0" err="1"/>
              <a:t>my</a:t>
            </a:r>
            <a:r>
              <a:rPr lang="fr-CH" dirty="0"/>
              <a:t> </a:t>
            </a:r>
            <a:r>
              <a:rPr lang="fr-CH" dirty="0" err="1"/>
              <a:t>way</a:t>
            </a:r>
            <a:r>
              <a:rPr lang="fr-CH" dirty="0"/>
              <a:t> </a:t>
            </a:r>
            <a:r>
              <a:rPr lang="fr-CH" dirty="0" err="1"/>
              <a:t>hobbling</a:t>
            </a:r>
            <a:r>
              <a:rPr lang="fr-CH" dirty="0"/>
              <a:t> up </a:t>
            </a:r>
            <a:r>
              <a:rPr lang="fr-CH" dirty="0" err="1"/>
              <a:t>here</a:t>
            </a:r>
            <a:r>
              <a:rPr lang="fr-CH" dirty="0"/>
              <a:t> in </a:t>
            </a:r>
            <a:r>
              <a:rPr lang="fr-CH" dirty="0" err="1"/>
              <a:t>crutches</a:t>
            </a:r>
            <a:r>
              <a:rPr lang="fr-CH" dirty="0"/>
              <a:t> !</a:t>
            </a:r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endParaRPr lang="en-GB" dirty="0"/>
          </a:p>
          <a:p>
            <a:pPr marL="228600" indent="-228600">
              <a:buAutoNum type="arabicParenBoth"/>
            </a:pPr>
            <a:r>
              <a:rPr lang="en-GB" dirty="0"/>
              <a:t>To solve today’s big issues. We need </a:t>
            </a:r>
            <a:r>
              <a:rPr lang="en-GB" b="1" dirty="0">
                <a:effectLst/>
              </a:rPr>
              <a:t>trustworthy,</a:t>
            </a:r>
            <a:r>
              <a:rPr lang="en-GB" dirty="0"/>
              <a:t>— now more than ever.-</a:t>
            </a:r>
          </a:p>
          <a:p>
            <a:pPr marL="0" indent="0">
              <a:buNone/>
            </a:pPr>
            <a:r>
              <a:rPr lang="en-GB" dirty="0"/>
              <a:t> We need Transparency : Findable accessible SCIENCE</a:t>
            </a:r>
          </a:p>
          <a:p>
            <a:pPr marL="0" indent="0">
              <a:buNone/>
            </a:pPr>
            <a:endParaRPr lang="en-CH" dirty="0"/>
          </a:p>
          <a:p>
            <a:r>
              <a:rPr lang="en-CH" dirty="0"/>
              <a:t>(2) In the last century, science has shifted from the solo researcher/genius to increasingly large teams – (img : </a:t>
            </a:r>
            <a:r>
              <a:rPr lang="en-GB" b="1" dirty="0"/>
              <a:t>CERN: the Collider </a:t>
            </a:r>
            <a:r>
              <a:rPr lang="en-GB" dirty="0"/>
              <a:t>Involved over 10,000 scientists</a:t>
            </a:r>
            <a:r>
              <a:rPr lang="fr-CH" dirty="0"/>
              <a:t>). To </a:t>
            </a:r>
            <a:r>
              <a:rPr lang="en-GB" b="1" dirty="0"/>
              <a:t>Coordinate across teams, we need research assets INTEROPERABLE, RESUABLE</a:t>
            </a:r>
            <a:endParaRPr lang="fr-CH" dirty="0"/>
          </a:p>
          <a:p>
            <a:endParaRPr lang="fr-CH" dirty="0"/>
          </a:p>
          <a:p>
            <a:r>
              <a:rPr lang="fr-CH" dirty="0"/>
              <a:t>But to do FAIR in practice </a:t>
            </a:r>
            <a:r>
              <a:rPr lang="fr-CH" dirty="0" err="1"/>
              <a:t>isn't</a:t>
            </a:r>
            <a:r>
              <a:rPr lang="fr-CH" dirty="0"/>
              <a:t> </a:t>
            </a:r>
            <a:r>
              <a:rPr lang="fr-CH" dirty="0" err="1"/>
              <a:t>easy</a:t>
            </a:r>
            <a:r>
              <a:rPr lang="fr-CH" dirty="0"/>
              <a:t> -&gt; Scientists </a:t>
            </a:r>
            <a:r>
              <a:rPr lang="fr-CH" dirty="0" err="1"/>
              <a:t>need</a:t>
            </a:r>
            <a:r>
              <a:rPr lang="fr-CH" dirty="0"/>
              <a:t> </a:t>
            </a:r>
            <a:r>
              <a:rPr lang="fr-CH" dirty="0" err="1"/>
              <a:t>technical</a:t>
            </a:r>
            <a:r>
              <a:rPr lang="fr-CH" dirty="0"/>
              <a:t> expertise. 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endParaRPr lang="en-CH" dirty="0"/>
          </a:p>
          <a:p>
            <a:r>
              <a:rPr lang="en-CH" dirty="0"/>
              <a:t>Image sources</a:t>
            </a:r>
          </a:p>
          <a:p>
            <a:endParaRPr lang="en-CH" dirty="0"/>
          </a:p>
          <a:p>
            <a:r>
              <a:rPr lang="en-CH" dirty="0"/>
              <a:t>FAKE NEWS image </a:t>
            </a:r>
            <a:r>
              <a:rPr lang="en-GB" b="0" i="0" dirty="0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© </a:t>
            </a:r>
            <a:r>
              <a:rPr lang="en-GB" b="0" i="0" dirty="0" err="1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Jeso</a:t>
            </a:r>
            <a:r>
              <a:rPr lang="en-GB" b="0" i="0" dirty="0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 Carneiro (CC BY-NC 2.0)</a:t>
            </a:r>
          </a:p>
          <a:p>
            <a:r>
              <a:rPr lang="en-GB" b="0" i="0" dirty="0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March for Science :  </a:t>
            </a:r>
            <a:r>
              <a:rPr lang="en-GB" b="0" i="0" cap="all" dirty="0">
                <a:solidFill>
                  <a:srgbClr val="F6F6F6"/>
                </a:solidFill>
                <a:effectLst/>
                <a:latin typeface="ReithSans"/>
              </a:rPr>
              <a:t>AFP/Getty Images </a:t>
            </a:r>
            <a:r>
              <a:rPr lang="en-GB" b="0" i="0" dirty="0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GB" b="0" i="0" dirty="0" err="1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www.bbc.com</a:t>
            </a:r>
            <a:r>
              <a:rPr lang="en-GB" b="0" i="0" dirty="0">
                <a:solidFill>
                  <a:srgbClr val="252C26"/>
                </a:solidFill>
                <a:effectLst/>
                <a:latin typeface="Roboto" panose="02000000000000000000" pitchFamily="2" charset="0"/>
              </a:rPr>
              <a:t>/news/world-39679629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35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  <a:p>
            <a:r>
              <a:rPr lang="en-GB" dirty="0"/>
              <a:t>ENAC-IT4R is a dedicated team of software and data engineers - to support researchers with their data &amp; code, throughout the research data lifecycle - bringing data/software expertise to foster an open, FAIR and consistent ORD landscape.</a:t>
            </a:r>
            <a:endParaRPr lang="en-CH" dirty="0"/>
          </a:p>
          <a:p>
            <a:endParaRPr lang="fr-CH" dirty="0"/>
          </a:p>
          <a:p>
            <a:r>
              <a:rPr lang="fr-CH" dirty="0" err="1"/>
              <a:t>We're</a:t>
            </a:r>
            <a:r>
              <a:rPr lang="fr-CH" dirty="0"/>
              <a:t> a team of 6 </a:t>
            </a:r>
            <a:r>
              <a:rPr lang="fr-CH" dirty="0" err="1"/>
              <a:t>RSEs</a:t>
            </a:r>
            <a:r>
              <a:rPr lang="fr-CH" dirty="0"/>
              <a:t> (data </a:t>
            </a:r>
            <a:r>
              <a:rPr lang="fr-CH" dirty="0" err="1"/>
              <a:t>eng</a:t>
            </a:r>
            <a:r>
              <a:rPr lang="fr-CH" dirty="0"/>
              <a:t>, web)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various</a:t>
            </a:r>
            <a:r>
              <a:rPr lang="fr-CH" dirty="0"/>
              <a:t> </a:t>
            </a:r>
            <a:r>
              <a:rPr lang="fr-CH" dirty="0" err="1"/>
              <a:t>xps</a:t>
            </a:r>
            <a:r>
              <a:rPr lang="fr-CH" dirty="0"/>
              <a:t> to cover the tech </a:t>
            </a:r>
            <a:r>
              <a:rPr lang="fr-CH" dirty="0" err="1"/>
              <a:t>skills</a:t>
            </a:r>
            <a:r>
              <a:rPr lang="fr-CH" dirty="0"/>
              <a:t> </a:t>
            </a:r>
            <a:r>
              <a:rPr lang="fr-CH" dirty="0" err="1"/>
              <a:t>needed</a:t>
            </a:r>
            <a:r>
              <a:rPr lang="fr-CH" dirty="0"/>
              <a:t> by </a:t>
            </a:r>
            <a:r>
              <a:rPr lang="fr-CH" dirty="0" err="1"/>
              <a:t>our</a:t>
            </a:r>
            <a:r>
              <a:rPr lang="fr-CH" dirty="0"/>
              <a:t> </a:t>
            </a:r>
            <a:r>
              <a:rPr lang="fr-CH" dirty="0" err="1"/>
              <a:t>research</a:t>
            </a:r>
            <a:r>
              <a:rPr lang="fr-CH" dirty="0"/>
              <a:t> </a:t>
            </a:r>
            <a:r>
              <a:rPr lang="fr-CH" dirty="0" err="1"/>
              <a:t>community</a:t>
            </a:r>
            <a:br>
              <a:rPr lang="fr-CH" dirty="0"/>
            </a:br>
            <a:br>
              <a:rPr lang="fr-CH" dirty="0"/>
            </a:br>
            <a:r>
              <a:rPr lang="en-FR"/>
              <a:t>Mix </a:t>
            </a:r>
            <a:r>
              <a:rPr lang="en-FR" dirty="0"/>
              <a:t>of background in sotware engineering - &amp; research (half of our staff has phDs) – making us polyvalent knowledgeable of both </a:t>
            </a:r>
          </a:p>
          <a:p>
            <a:pPr marL="171450" indent="-171450">
              <a:buFont typeface="Wingdings" pitchFamily="2" charset="2"/>
              <a:buChar char="n"/>
            </a:pPr>
            <a:r>
              <a:rPr lang="en-FR" dirty="0"/>
              <a:t>state-of-the art tech / software engineering practices</a:t>
            </a:r>
          </a:p>
          <a:p>
            <a:pPr marL="171450" indent="-171450">
              <a:buFont typeface="Wingdings" pitchFamily="2" charset="2"/>
              <a:buChar char="n"/>
            </a:pPr>
            <a:r>
              <a:rPr lang="en-GB" dirty="0"/>
              <a:t>A</a:t>
            </a:r>
            <a:r>
              <a:rPr lang="en-FR" dirty="0"/>
              <a:t>cademic context and its constraints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533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function like any Shared Infrastructure for researchers -&gt; On-demand, pay-per-hour model.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Because</a:t>
            </a:r>
            <a:br>
              <a:rPr lang="en-GB" dirty="0"/>
            </a:br>
            <a:r>
              <a:rPr lang="en-GB" b="1" dirty="0"/>
              <a:t>- Researchers </a:t>
            </a:r>
            <a:r>
              <a:rPr lang="en-GB" dirty="0"/>
              <a:t>need on-demand part-time support (</a:t>
            </a:r>
            <a:r>
              <a:rPr lang="en-US" dirty="0"/>
              <a:t>Where labs typically need "20% full-stack dev for 6 months". Not worth hiring!) 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Access to diverse skills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Long-term support (if some of us move on)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Increase literacy on OS/software tools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r>
              <a:rPr lang="en-GB" dirty="0"/>
              <a:t>For us (RSEs)</a:t>
            </a:r>
          </a:p>
          <a:p>
            <a:r>
              <a:rPr lang="en-GB" dirty="0"/>
              <a:t>It offers a real structure for this technical </a:t>
            </a:r>
            <a:r>
              <a:rPr lang="en-GB" b="1" dirty="0"/>
              <a:t>Roles Transversal to research:</a:t>
            </a:r>
          </a:p>
          <a:p>
            <a:r>
              <a:rPr lang="en-GB" dirty="0"/>
              <a:t>Software engineers needs recognition and reliable jobs.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Career recognizing technical contributions (vs. papers only in academia)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Teamwork is key to effective software dev, and staying up-to-date with tech development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Stimulating work : meaningful, varied topics.</a:t>
            </a:r>
          </a:p>
          <a:p>
            <a:endParaRPr lang="en-FR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the School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Clearly increases the impact of research by building tools to put research in the right hands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and economically interesting when the tasks would typically be outsourced to dev companies (much more expensive)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93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1AE4-D81A-68EB-51D8-8D6BFE1D8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00219-8712-EC34-BB6D-4F1544A90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DB831-E18D-9F74-AF04-F7A44F0A2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We</a:t>
            </a:r>
            <a:r>
              <a:rPr lang="fr-CH" dirty="0"/>
              <a:t> support </a:t>
            </a:r>
            <a:r>
              <a:rPr lang="fr-CH" dirty="0" err="1"/>
              <a:t>researchers</a:t>
            </a:r>
            <a:r>
              <a:rPr lang="fr-CH" dirty="0"/>
              <a:t> all </a:t>
            </a:r>
            <a:r>
              <a:rPr lang="fr-CH" dirty="0" err="1"/>
              <a:t>throughout</a:t>
            </a:r>
            <a:r>
              <a:rPr lang="fr-CH" dirty="0"/>
              <a:t> the </a:t>
            </a:r>
            <a:r>
              <a:rPr lang="fr-CH" dirty="0" err="1"/>
              <a:t>Research</a:t>
            </a:r>
            <a:r>
              <a:rPr lang="fr-CH" dirty="0"/>
              <a:t> Data </a:t>
            </a:r>
            <a:r>
              <a:rPr lang="fr-CH" dirty="0" err="1"/>
              <a:t>Lifecylce</a:t>
            </a:r>
            <a:r>
              <a:rPr lang="fr-CH" dirty="0"/>
              <a:t>, </a:t>
            </a:r>
          </a:p>
          <a:p>
            <a:endParaRPr lang="fr-CH" dirty="0"/>
          </a:p>
          <a:p>
            <a:r>
              <a:rPr lang="fr-CH" dirty="0"/>
              <a:t>But </a:t>
            </a:r>
            <a:r>
              <a:rPr lang="fr-CH" dirty="0" err="1"/>
              <a:t>most</a:t>
            </a:r>
            <a:r>
              <a:rPr lang="fr-CH" dirty="0"/>
              <a:t> of </a:t>
            </a:r>
            <a:r>
              <a:rPr lang="fr-CH" dirty="0" err="1"/>
              <a:t>our</a:t>
            </a:r>
            <a:r>
              <a:rPr lang="fr-CH" dirty="0"/>
              <a:t> </a:t>
            </a:r>
            <a:r>
              <a:rPr lang="fr-CH" dirty="0" err="1"/>
              <a:t>projects</a:t>
            </a:r>
            <a:r>
              <a:rPr lang="fr-CH" dirty="0"/>
              <a:t> </a:t>
            </a:r>
            <a:r>
              <a:rPr lang="fr-CH" dirty="0" err="1"/>
              <a:t>fall</a:t>
            </a:r>
            <a:r>
              <a:rPr lang="fr-CH" dirty="0"/>
              <a:t> </a:t>
            </a:r>
            <a:r>
              <a:rPr lang="fr-CH" dirty="0" err="1"/>
              <a:t>either</a:t>
            </a:r>
            <a:r>
              <a:rPr lang="fr-CH" dirty="0"/>
              <a:t> </a:t>
            </a:r>
            <a:r>
              <a:rPr lang="fr-CH" dirty="0" err="1"/>
              <a:t>into</a:t>
            </a:r>
            <a:r>
              <a:rPr lang="fr-CH" dirty="0"/>
              <a:t> </a:t>
            </a:r>
          </a:p>
          <a:p>
            <a:r>
              <a:rPr lang="fr-CH" dirty="0"/>
              <a:t>Dev : packaging </a:t>
            </a:r>
            <a:r>
              <a:rPr lang="fr-CH" dirty="0" err="1"/>
              <a:t>research</a:t>
            </a:r>
            <a:r>
              <a:rPr lang="fr-CH" dirty="0"/>
              <a:t> scripts –&gt; - Packaging </a:t>
            </a:r>
            <a:r>
              <a:rPr lang="fr-CH" dirty="0" err="1"/>
              <a:t>research</a:t>
            </a:r>
            <a:r>
              <a:rPr lang="fr-CH" dirty="0"/>
              <a:t> code, </a:t>
            </a:r>
            <a:r>
              <a:rPr lang="fr-CH" dirty="0" err="1"/>
              <a:t>into</a:t>
            </a:r>
            <a:r>
              <a:rPr lang="fr-CH" dirty="0"/>
              <a:t> </a:t>
            </a:r>
            <a:r>
              <a:rPr lang="fr-CH" dirty="0" err="1"/>
              <a:t>reusable</a:t>
            </a:r>
            <a:r>
              <a:rPr lang="fr-CH" dirty="0"/>
              <a:t> librairies – </a:t>
            </a:r>
            <a:r>
              <a:rPr lang="fr-CH" dirty="0" err="1"/>
              <a:t>including</a:t>
            </a:r>
            <a:r>
              <a:rPr lang="fr-CH" dirty="0"/>
              <a:t>  -- Code </a:t>
            </a:r>
            <a:r>
              <a:rPr lang="fr-CH" dirty="0" err="1"/>
              <a:t>refactoring</a:t>
            </a:r>
            <a:r>
              <a:rPr lang="fr-CH" dirty="0"/>
              <a:t> and </a:t>
            </a:r>
            <a:r>
              <a:rPr lang="fr-CH" dirty="0" err="1"/>
              <a:t>optimization</a:t>
            </a:r>
            <a:r>
              <a:rPr lang="fr-CH" dirty="0"/>
              <a:t>, </a:t>
            </a:r>
          </a:p>
          <a:p>
            <a:r>
              <a:rPr lang="fr-CH" dirty="0"/>
              <a:t>Data </a:t>
            </a:r>
            <a:r>
              <a:rPr lang="fr-CH" dirty="0" err="1"/>
              <a:t>valorization</a:t>
            </a:r>
            <a:r>
              <a:rPr lang="fr-CH" dirty="0"/>
              <a:t> : </a:t>
            </a:r>
            <a:r>
              <a:rPr lang="fr-CH" dirty="0" err="1"/>
              <a:t>developing</a:t>
            </a:r>
            <a:r>
              <a:rPr lang="fr-CH" dirty="0"/>
              <a:t> </a:t>
            </a:r>
            <a:r>
              <a:rPr lang="fr-CH" dirty="0" err="1"/>
              <a:t>tailored</a:t>
            </a:r>
            <a:r>
              <a:rPr lang="fr-CH" dirty="0"/>
              <a:t> web apps…</a:t>
            </a: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A8C93-9938-E684-704A-05A69F884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81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510B4-69BD-A7E5-0DFA-A2E85484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3C179-5065-2236-C4E9-FA07FCEFE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B5B71-6A44-D53B-B2E3-C566B17A3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To </a:t>
            </a:r>
            <a:r>
              <a:rPr lang="fr-CH" dirty="0" err="1"/>
              <a:t>give</a:t>
            </a:r>
            <a:r>
              <a:rPr lang="fr-CH" dirty="0"/>
              <a:t> </a:t>
            </a:r>
            <a:r>
              <a:rPr lang="fr-CH" dirty="0" err="1"/>
              <a:t>you</a:t>
            </a:r>
            <a:r>
              <a:rPr lang="fr-CH" dirty="0"/>
              <a:t> more </a:t>
            </a:r>
            <a:r>
              <a:rPr lang="fr-CH" dirty="0" err="1"/>
              <a:t>concrete</a:t>
            </a:r>
            <a:r>
              <a:rPr lang="fr-CH" dirty="0"/>
              <a:t> </a:t>
            </a:r>
            <a:r>
              <a:rPr lang="fr-CH" dirty="0" err="1"/>
              <a:t>examples</a:t>
            </a:r>
            <a:r>
              <a:rPr lang="fr-CH" dirty="0"/>
              <a:t> …</a:t>
            </a:r>
          </a:p>
          <a:p>
            <a:endParaRPr lang="fr-CH" dirty="0"/>
          </a:p>
          <a:p>
            <a:r>
              <a:rPr lang="fr-CH" dirty="0" err="1"/>
              <a:t>Together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a </a:t>
            </a:r>
            <a:r>
              <a:rPr lang="fr-CH" dirty="0" err="1"/>
              <a:t>research</a:t>
            </a:r>
            <a:r>
              <a:rPr lang="fr-CH" dirty="0"/>
              <a:t> </a:t>
            </a:r>
            <a:r>
              <a:rPr lang="fr-CH" dirty="0" err="1"/>
              <a:t>lab</a:t>
            </a:r>
            <a:r>
              <a:rPr lang="fr-CH" dirty="0"/>
              <a:t> in structural engineering,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built</a:t>
            </a:r>
            <a:r>
              <a:rPr lang="fr-CH" dirty="0"/>
              <a:t> a DB of </a:t>
            </a:r>
            <a:r>
              <a:rPr lang="fr-CH" dirty="0" err="1"/>
              <a:t>steel</a:t>
            </a:r>
            <a:r>
              <a:rPr lang="fr-CH" dirty="0"/>
              <a:t> </a:t>
            </a:r>
            <a:r>
              <a:rPr lang="fr-CH" dirty="0" err="1"/>
              <a:t>materials</a:t>
            </a:r>
            <a:r>
              <a:rPr lang="fr-CH" dirty="0"/>
              <a:t> </a:t>
            </a:r>
            <a:r>
              <a:rPr lang="fr-CH" dirty="0" err="1"/>
              <a:t>tested</a:t>
            </a:r>
            <a:r>
              <a:rPr lang="fr-CH" dirty="0"/>
              <a:t> in the big </a:t>
            </a:r>
            <a:r>
              <a:rPr lang="fr-CH" dirty="0" err="1"/>
              <a:t>facilities</a:t>
            </a:r>
            <a:r>
              <a:rPr lang="fr-CH" dirty="0"/>
              <a:t>– </a:t>
            </a:r>
            <a:r>
              <a:rPr lang="fr-CH" dirty="0" err="1"/>
              <a:t>harmonizing</a:t>
            </a:r>
            <a:r>
              <a:rPr lang="fr-CH" dirty="0"/>
              <a:t> data </a:t>
            </a:r>
            <a:r>
              <a:rPr lang="fr-CH" dirty="0" err="1"/>
              <a:t>from</a:t>
            </a:r>
            <a:r>
              <a:rPr lang="fr-CH" dirty="0"/>
              <a:t> &gt;1000 tests, </a:t>
            </a:r>
            <a:r>
              <a:rPr lang="fr-CH" dirty="0" err="1"/>
              <a:t>from</a:t>
            </a:r>
            <a:r>
              <a:rPr lang="fr-CH" dirty="0"/>
              <a:t> 60 </a:t>
            </a:r>
            <a:r>
              <a:rPr lang="fr-CH" dirty="0" err="1"/>
              <a:t>univerisities</a:t>
            </a:r>
            <a:r>
              <a:rPr lang="fr-CH" dirty="0"/>
              <a:t>. Not </a:t>
            </a:r>
            <a:r>
              <a:rPr lang="fr-CH" dirty="0" err="1"/>
              <a:t>only</a:t>
            </a:r>
            <a:r>
              <a:rPr lang="fr-CH" dirty="0"/>
              <a:t> </a:t>
            </a:r>
            <a:r>
              <a:rPr lang="fr-CH" dirty="0" err="1"/>
              <a:t>making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accessible , but </a:t>
            </a:r>
            <a:r>
              <a:rPr lang="fr-CH" dirty="0" err="1"/>
              <a:t>allowing</a:t>
            </a:r>
            <a:r>
              <a:rPr lang="fr-CH" dirty="0"/>
              <a:t> </a:t>
            </a:r>
            <a:r>
              <a:rPr lang="fr-CH" dirty="0" err="1"/>
              <a:t>research</a:t>
            </a:r>
            <a:r>
              <a:rPr lang="fr-CH" dirty="0"/>
              <a:t> to </a:t>
            </a:r>
            <a:r>
              <a:rPr lang="fr-CH" dirty="0" err="1"/>
              <a:t>easily</a:t>
            </a:r>
            <a:r>
              <a:rPr lang="fr-CH" dirty="0"/>
              <a:t> explore the data, </a:t>
            </a:r>
            <a:r>
              <a:rPr lang="fr-CH" dirty="0" err="1"/>
              <a:t>using</a:t>
            </a:r>
            <a:r>
              <a:rPr lang="fr-CH" dirty="0"/>
              <a:t> </a:t>
            </a:r>
            <a:r>
              <a:rPr lang="fr-CH" dirty="0" err="1"/>
              <a:t>models</a:t>
            </a:r>
            <a:r>
              <a:rPr lang="fr-CH" dirty="0"/>
              <a:t> </a:t>
            </a:r>
            <a:r>
              <a:rPr lang="fr-CH" dirty="0" err="1"/>
              <a:t>built</a:t>
            </a:r>
            <a:r>
              <a:rPr lang="fr-CH" dirty="0"/>
              <a:t> by the </a:t>
            </a:r>
            <a:r>
              <a:rPr lang="fr-CH" dirty="0" err="1"/>
              <a:t>researchers</a:t>
            </a:r>
            <a:r>
              <a:rPr lang="fr-CH" dirty="0"/>
              <a:t>. </a:t>
            </a:r>
            <a:r>
              <a:rPr lang="fr-CH" dirty="0" err="1"/>
              <a:t>Such</a:t>
            </a:r>
            <a:r>
              <a:rPr lang="fr-CH" dirty="0"/>
              <a:t> DB speed up </a:t>
            </a:r>
            <a:r>
              <a:rPr lang="fr-CH" dirty="0" err="1"/>
              <a:t>meta-analysis</a:t>
            </a:r>
            <a:r>
              <a:rPr lang="fr-CH" dirty="0"/>
              <a:t>, and </a:t>
            </a:r>
            <a:r>
              <a:rPr lang="fr-CH" dirty="0" err="1"/>
              <a:t>avoid</a:t>
            </a:r>
            <a:r>
              <a:rPr lang="fr-CH" dirty="0"/>
              <a:t> duplication </a:t>
            </a:r>
            <a:r>
              <a:rPr lang="fr-CH" dirty="0" err="1"/>
              <a:t>expensive</a:t>
            </a:r>
            <a:r>
              <a:rPr lang="fr-CH" dirty="0"/>
              <a:t> tests…</a:t>
            </a:r>
          </a:p>
          <a:p>
            <a:endParaRPr lang="fr-CH" dirty="0"/>
          </a:p>
          <a:p>
            <a:r>
              <a:rPr lang="fr-CH" dirty="0" err="1"/>
              <a:t>Similar</a:t>
            </a:r>
            <a:r>
              <a:rPr lang="fr-CH" dirty="0"/>
              <a:t> </a:t>
            </a:r>
            <a:r>
              <a:rPr lang="fr-CH" dirty="0" err="1"/>
              <a:t>tailored</a:t>
            </a:r>
            <a:r>
              <a:rPr lang="fr-CH" dirty="0"/>
              <a:t> web applications </a:t>
            </a:r>
            <a:r>
              <a:rPr lang="fr-CH" dirty="0" err="1"/>
              <a:t>include</a:t>
            </a:r>
            <a:r>
              <a:rPr lang="fr-CH" dirty="0"/>
              <a:t> </a:t>
            </a:r>
          </a:p>
          <a:p>
            <a:pPr marL="171450" indent="-171450">
              <a:buFontTx/>
              <a:buChar char="-"/>
            </a:pPr>
            <a:r>
              <a:rPr lang="fr-CH" dirty="0"/>
              <a:t>A DB of </a:t>
            </a:r>
            <a:r>
              <a:rPr lang="fr-CH" dirty="0" err="1"/>
              <a:t>reused</a:t>
            </a:r>
            <a:r>
              <a:rPr lang="fr-CH" dirty="0"/>
              <a:t> </a:t>
            </a:r>
            <a:r>
              <a:rPr lang="fr-CH" dirty="0" err="1"/>
              <a:t>concrete</a:t>
            </a:r>
            <a:r>
              <a:rPr lang="fr-CH" dirty="0"/>
              <a:t> for </a:t>
            </a:r>
            <a:r>
              <a:rPr lang="fr-CH" dirty="0" err="1"/>
              <a:t>architects</a:t>
            </a:r>
            <a:r>
              <a:rPr lang="fr-CH" dirty="0"/>
              <a:t>, </a:t>
            </a:r>
          </a:p>
          <a:p>
            <a:pPr marL="171450" indent="-171450">
              <a:buFontTx/>
              <a:buChar char="-"/>
            </a:pPr>
            <a:r>
              <a:rPr lang="fr-CH" dirty="0" err="1"/>
              <a:t>citizen</a:t>
            </a:r>
            <a:r>
              <a:rPr lang="fr-CH" dirty="0"/>
              <a:t>-science mapping</a:t>
            </a:r>
          </a:p>
          <a:p>
            <a:pPr marL="171450" indent="-171450">
              <a:buFontTx/>
              <a:buChar char="-"/>
            </a:pPr>
            <a:r>
              <a:rPr lang="fr-CH" dirty="0"/>
              <a:t>A </a:t>
            </a:r>
            <a:r>
              <a:rPr lang="fr-CH" dirty="0" err="1"/>
              <a:t>tool</a:t>
            </a:r>
            <a:r>
              <a:rPr lang="fr-CH" dirty="0"/>
              <a:t> for </a:t>
            </a:r>
            <a:r>
              <a:rPr lang="fr-CH" dirty="0" err="1"/>
              <a:t>analysis</a:t>
            </a:r>
            <a:r>
              <a:rPr lang="fr-CH" dirty="0"/>
              <a:t> of </a:t>
            </a:r>
            <a:r>
              <a:rPr lang="fr-CH" dirty="0" err="1"/>
              <a:t>gazillion</a:t>
            </a:r>
            <a:r>
              <a:rPr lang="fr-CH" dirty="0"/>
              <a:t> </a:t>
            </a:r>
            <a:r>
              <a:rPr lang="fr-CH" dirty="0" err="1"/>
              <a:t>maps</a:t>
            </a:r>
            <a:r>
              <a:rPr lang="fr-CH" dirty="0"/>
              <a:t> of water flows for </a:t>
            </a:r>
            <a:r>
              <a:rPr lang="fr-CH" dirty="0" err="1"/>
              <a:t>hydrologists</a:t>
            </a:r>
            <a:endParaRPr lang="fr-CH" dirty="0"/>
          </a:p>
          <a:p>
            <a:pPr marL="171450" indent="-171450">
              <a:buFontTx/>
              <a:buChar char="-"/>
            </a:pPr>
            <a:r>
              <a:rPr lang="fr-CH" dirty="0"/>
              <a:t>A </a:t>
            </a:r>
            <a:r>
              <a:rPr lang="fr-CH" dirty="0" err="1"/>
              <a:t>webmap</a:t>
            </a:r>
            <a:r>
              <a:rPr lang="fr-CH" dirty="0"/>
              <a:t> of flood </a:t>
            </a:r>
            <a:r>
              <a:rPr lang="fr-CH" dirty="0" err="1"/>
              <a:t>risks</a:t>
            </a:r>
            <a:r>
              <a:rPr lang="fr-CH" dirty="0"/>
              <a:t> </a:t>
            </a:r>
          </a:p>
          <a:p>
            <a:pPr marL="171450" indent="-171450">
              <a:buFontTx/>
              <a:buChar char="-"/>
            </a:pPr>
            <a:r>
              <a:rPr lang="fr-CH" dirty="0"/>
              <a:t>…and </a:t>
            </a:r>
            <a:r>
              <a:rPr lang="fr-CH" dirty="0" err="1"/>
              <a:t>so</a:t>
            </a:r>
            <a:r>
              <a:rPr lang="fr-CH" dirty="0"/>
              <a:t> on !</a:t>
            </a:r>
          </a:p>
          <a:p>
            <a:pPr marL="171450" indent="-171450">
              <a:buFontTx/>
              <a:buChar char="-"/>
            </a:pPr>
            <a:endParaRPr lang="fr-CH" dirty="0"/>
          </a:p>
          <a:p>
            <a:endParaRPr lang="fr-CH" dirty="0"/>
          </a:p>
          <a:p>
            <a:r>
              <a:rPr lang="fr-CH" dirty="0"/>
              <a:t>But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less</a:t>
            </a:r>
            <a:r>
              <a:rPr lang="fr-CH" dirty="0"/>
              <a:t> </a:t>
            </a:r>
            <a:r>
              <a:rPr lang="fr-CH" dirty="0" err="1"/>
              <a:t>visual</a:t>
            </a:r>
            <a:r>
              <a:rPr lang="fr-CH" dirty="0"/>
              <a:t> </a:t>
            </a:r>
            <a:r>
              <a:rPr lang="fr-CH" dirty="0" err="1"/>
              <a:t>projects</a:t>
            </a:r>
            <a:r>
              <a:rPr lang="fr-CH" dirty="0"/>
              <a:t>, on the </a:t>
            </a:r>
            <a:r>
              <a:rPr lang="fr-CH" dirty="0" err="1"/>
              <a:t>side</a:t>
            </a:r>
            <a:r>
              <a:rPr lang="fr-CH" dirty="0"/>
              <a:t> of Packaging </a:t>
            </a:r>
            <a:r>
              <a:rPr lang="fr-CH" dirty="0" err="1"/>
              <a:t>research</a:t>
            </a:r>
            <a:r>
              <a:rPr lang="fr-CH" dirty="0"/>
              <a:t> code. This Python package for </a:t>
            </a:r>
            <a:r>
              <a:rPr lang="fr-CH" dirty="0" err="1"/>
              <a:t>access</a:t>
            </a:r>
            <a:r>
              <a:rPr lang="fr-CH" dirty="0"/>
              <a:t> and </a:t>
            </a:r>
            <a:r>
              <a:rPr lang="fr-CH" dirty="0" err="1"/>
              <a:t>analysis</a:t>
            </a:r>
            <a:r>
              <a:rPr lang="fr-CH" dirty="0"/>
              <a:t> of Global </a:t>
            </a:r>
            <a:r>
              <a:rPr lang="fr-CH" dirty="0" err="1"/>
              <a:t>precipitation</a:t>
            </a:r>
            <a:r>
              <a:rPr lang="fr-CH" dirty="0"/>
              <a:t> </a:t>
            </a:r>
            <a:r>
              <a:rPr lang="fr-CH" dirty="0" err="1"/>
              <a:t>measurements</a:t>
            </a:r>
            <a:r>
              <a:rPr lang="fr-CH" dirty="0"/>
              <a:t>, </a:t>
            </a:r>
            <a:r>
              <a:rPr lang="fr-CH" dirty="0" err="1"/>
              <a:t>facilitating</a:t>
            </a:r>
            <a:r>
              <a:rPr lang="fr-CH" dirty="0"/>
              <a:t> </a:t>
            </a:r>
            <a:r>
              <a:rPr lang="fr-CH" dirty="0" err="1"/>
              <a:t>access</a:t>
            </a:r>
            <a:r>
              <a:rPr lang="fr-CH" dirty="0"/>
              <a:t>, </a:t>
            </a:r>
            <a:r>
              <a:rPr lang="fr-CH" dirty="0" err="1"/>
              <a:t>harmonization</a:t>
            </a:r>
            <a:r>
              <a:rPr lang="fr-CH" dirty="0"/>
              <a:t>, </a:t>
            </a:r>
            <a:r>
              <a:rPr lang="fr-CH" dirty="0" err="1"/>
              <a:t>merging</a:t>
            </a:r>
            <a:r>
              <a:rPr lang="fr-CH" dirty="0"/>
              <a:t> and </a:t>
            </a:r>
            <a:r>
              <a:rPr lang="fr-CH" dirty="0" err="1"/>
              <a:t>analysis</a:t>
            </a:r>
            <a:r>
              <a:rPr lang="fr-CH" dirty="0"/>
              <a:t> of </a:t>
            </a:r>
            <a:r>
              <a:rPr lang="fr-CH" dirty="0" err="1"/>
              <a:t>satelite</a:t>
            </a:r>
            <a:r>
              <a:rPr lang="fr-CH" dirty="0"/>
              <a:t> </a:t>
            </a:r>
            <a:r>
              <a:rPr lang="fr-CH" dirty="0" err="1"/>
              <a:t>precipitation</a:t>
            </a:r>
            <a:r>
              <a:rPr lang="fr-CH" dirty="0"/>
              <a:t> data. -&gt; </a:t>
            </a:r>
            <a:r>
              <a:rPr lang="fr-CH" dirty="0" err="1"/>
              <a:t>already</a:t>
            </a:r>
            <a:r>
              <a:rPr lang="fr-CH" dirty="0"/>
              <a:t> </a:t>
            </a:r>
            <a:r>
              <a:rPr lang="fr-CH" dirty="0" err="1"/>
              <a:t>downloaded</a:t>
            </a:r>
            <a:r>
              <a:rPr lang="fr-CH" dirty="0"/>
              <a:t> &gt; 7000 times.</a:t>
            </a:r>
          </a:p>
          <a:p>
            <a:pPr marL="628650" lvl="1" indent="-171450">
              <a:buFontTx/>
              <a:buChar char="-"/>
            </a:pPr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AE3A-D0E6-C98F-E31D-879155813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718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75EEE-145E-4E03-D7B8-07D3C46A4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D2AFE-861A-A719-5384-4DDCAFD44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93CF0-CB93-8F70-8BA0-15D99BB69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So now I’d love to take this opportunity of having such a group : an audience, concretely experienced with ORD to reflect on our challenges.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>
                <a:effectLst/>
              </a:rPr>
              <a:t>(</a:t>
            </a:r>
            <a:r>
              <a:rPr lang="en-GB" i="1" dirty="0">
                <a:effectLst/>
              </a:rPr>
              <a:t>take this opportunity to feed my curiosity on the topic I promised to talk about ;)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>
              <a:effectLst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effectLst/>
              </a:rPr>
              <a:t>I’ll let us a minute to reflect and answer…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i="1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--(PAUSE)--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i="1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i="1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For the sake of time I won’t display all answers - And I’ll leave the QR code up, so please keep sharing thought – but I will still also attempt to answer the question, from our perspective. 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87E32-56FC-10CE-F538-586289934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10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F9F7-36BA-5A87-709E-01A41FE82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4E080-5E80-23AE-59AD-E6D8D3F42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43369-476A-FEC7-1873-8513EBA0E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sz="1200" b="0" i="1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So we’ve contributed to &gt;</a:t>
            </a:r>
            <a:r>
              <a:rPr lang="fr-CH" sz="12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 ORD </a:t>
            </a:r>
            <a:r>
              <a:rPr lang="fr-CH" sz="12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projects</a:t>
            </a:r>
            <a:r>
              <a:rPr lang="fr-CH" sz="12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(13 </a:t>
            </a:r>
            <a:r>
              <a:rPr lang="fr-CH" sz="12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Contribute</a:t>
            </a:r>
            <a:r>
              <a:rPr lang="fr-CH" sz="12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&amp; 7 Explore </a:t>
            </a:r>
            <a:r>
              <a:rPr lang="fr-CH" sz="12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from</a:t>
            </a:r>
            <a:r>
              <a:rPr lang="fr-CH" sz="12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ETH &amp; </a:t>
            </a:r>
            <a:r>
              <a:rPr lang="fr-CH" sz="12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SwissUniversities</a:t>
            </a:r>
            <a:r>
              <a:rPr lang="fr-CH" sz="12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) - </a:t>
            </a:r>
          </a:p>
          <a:p>
            <a:endParaRPr lang="en-GB" i="1" dirty="0">
              <a:effectLst/>
            </a:endParaRPr>
          </a:p>
          <a:p>
            <a:endParaRPr lang="en-GB" i="1" dirty="0">
              <a:effectLst/>
            </a:endParaRPr>
          </a:p>
          <a:p>
            <a:r>
              <a:rPr lang="en-GB" b="1" i="0" dirty="0">
                <a:effectLst/>
              </a:rPr>
              <a:t>Challenges– (should resonate, nothing </a:t>
            </a:r>
            <a:r>
              <a:rPr lang="en-GB" b="1" i="0" dirty="0" err="1">
                <a:effectLst/>
              </a:rPr>
              <a:t>particulary</a:t>
            </a:r>
            <a:r>
              <a:rPr lang="en-GB" b="1" i="0" dirty="0">
                <a:effectLst/>
              </a:rPr>
              <a:t> new !)</a:t>
            </a:r>
          </a:p>
          <a:p>
            <a:pPr marL="171450" indent="-171450">
              <a:buFontTx/>
              <a:buChar char="-"/>
            </a:pPr>
            <a:r>
              <a:rPr lang="en-GB" i="0" dirty="0">
                <a:effectLst/>
              </a:rPr>
              <a:t>Documentation : missing or incomplete, metadata lacking. </a:t>
            </a:r>
          </a:p>
          <a:p>
            <a:pPr marL="171450" indent="-171450">
              <a:buFontTx/>
              <a:buChar char="-"/>
            </a:pPr>
            <a:r>
              <a:rPr lang="en-GB" i="0" dirty="0">
                <a:effectLst/>
              </a:rPr>
              <a:t>Data </a:t>
            </a:r>
            <a:r>
              <a:rPr lang="en-GB" i="0" dirty="0" err="1">
                <a:effectLst/>
              </a:rPr>
              <a:t>harmo</a:t>
            </a:r>
            <a:r>
              <a:rPr lang="en-GB" i="0" dirty="0">
                <a:effectLst/>
              </a:rPr>
              <a:t>, ontologies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i="0" dirty="0">
                <a:effectLst/>
              </a:rPr>
              <a:t>Data collection obstacles - </a:t>
            </a:r>
            <a:r>
              <a:rPr lang="en-CH" i="0" dirty="0"/>
              <a:t>reluctance to data sharing (e.g., delayed until paper publication)</a:t>
            </a:r>
            <a:endParaRPr lang="en-GB" i="0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GB" i="0" dirty="0">
                <a:effectLst/>
              </a:rPr>
              <a:t>Choice of common tools – make it easy, interoperable &amp; maintainable</a:t>
            </a:r>
          </a:p>
          <a:p>
            <a:pPr marL="171450" indent="-171450">
              <a:buFontTx/>
              <a:buChar char="-"/>
            </a:pPr>
            <a:r>
              <a:rPr lang="en-GB" i="0" dirty="0">
                <a:effectLst/>
              </a:rPr>
              <a:t>Balance the effort</a:t>
            </a:r>
          </a:p>
          <a:p>
            <a:pPr marL="628650" marR="0" lvl="1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CH" i="0" dirty="0"/>
              <a:t>How FAIR should it be / how much effort we can put in ?</a:t>
            </a:r>
          </a:p>
          <a:p>
            <a:pPr marL="628650" marR="0" lvl="1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i="0" dirty="0"/>
              <a:t>M</a:t>
            </a:r>
            <a:r>
              <a:rPr lang="en-CH" i="0" dirty="0"/>
              <a:t>aintenance &amp; curation plans always in mind</a:t>
            </a:r>
            <a:endParaRPr lang="en-GB" i="0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GB" i="0" dirty="0">
                <a:effectLst/>
              </a:rPr>
              <a:t>Interestingly one MAIN CHALLENGE (Not technical) : often No obvious benefits for researchers to do FAIR efforts.</a:t>
            </a:r>
          </a:p>
          <a:p>
            <a:pPr marL="171450" indent="-171450">
              <a:buFontTx/>
              <a:buChar char="-"/>
            </a:pPr>
            <a:endParaRPr lang="en-GB" i="1" dirty="0">
              <a:effectLst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>
                <a:effectLst/>
                <a:sym typeface="Wingdings" pitchFamily="2" charset="2"/>
              </a:rPr>
              <a:t> </a:t>
            </a:r>
            <a:r>
              <a:rPr lang="en-GB" i="1" dirty="0">
                <a:effectLst/>
              </a:rPr>
              <a:t>Brings us to the </a:t>
            </a:r>
            <a:r>
              <a:rPr lang="en-GB" b="1" i="0" dirty="0">
                <a:effectLst/>
              </a:rPr>
              <a:t>LEARNINGS (more Organizational side) </a:t>
            </a:r>
            <a:r>
              <a:rPr lang="en-GB" i="1" dirty="0">
                <a:effectLst/>
              </a:rPr>
              <a:t> : we need the right structure, service-driven – so researchers benefit directly from FAIR efforts.</a:t>
            </a:r>
          </a:p>
          <a:p>
            <a:endParaRPr lang="en-GB" dirty="0"/>
          </a:p>
          <a:p>
            <a:r>
              <a:rPr lang="en-GB" dirty="0"/>
              <a:t>PROXIMITY to Research – Co-developing -&gt; </a:t>
            </a:r>
            <a:r>
              <a:rPr lang="en-CH" i="1" dirty="0"/>
              <a:t>We’re collaborators, not contractors.</a:t>
            </a:r>
          </a:p>
          <a:p>
            <a:endParaRPr lang="en-CH" i="1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i="0" dirty="0"/>
              <a:t>FLEXIBILITY to schedules, to shifting priorites .. Swiss Army knife !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H" i="0" dirty="0"/>
              <a:t>- Non-technical support : </a:t>
            </a:r>
            <a:r>
              <a:rPr lang="en-CH" b="1" dirty="0"/>
              <a:t>: </a:t>
            </a:r>
            <a:r>
              <a:rPr lang="en-GB" dirty="0"/>
              <a:t>Coordination, workshops, grants writing… Community building and governance of shared assets</a:t>
            </a:r>
            <a:endParaRPr lang="en-CH" b="1" dirty="0"/>
          </a:p>
          <a:p>
            <a:endParaRPr lang="en-GB" i="0" dirty="0"/>
          </a:p>
          <a:p>
            <a:r>
              <a:rPr lang="en-GB" dirty="0"/>
              <a:t>TEAM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b="0" i="0" dirty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Diversity of tech </a:t>
            </a:r>
            <a:r>
              <a:rPr lang="fr-FR" sz="1200" b="0" i="0" dirty="0" err="1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skills</a:t>
            </a:r>
            <a:endParaRPr lang="fr-FR" sz="1200" b="0" i="0" dirty="0">
              <a:solidFill>
                <a:schemeClr val="tx1"/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b="0" i="0" dirty="0" err="1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Resilience</a:t>
            </a:r>
            <a:r>
              <a:rPr lang="fr-FR" sz="1200" b="0" i="0" dirty="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/</a:t>
            </a:r>
            <a:r>
              <a:rPr lang="fr-FR" sz="1200" b="0" i="0" dirty="0" err="1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redundancy</a:t>
            </a:r>
            <a:endParaRPr lang="fr-FR" sz="1200" b="0" i="0" dirty="0">
              <a:solidFill>
                <a:schemeClr val="tx1"/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i="1" dirty="0">
                <a:effectLst/>
              </a:rPr>
              <a:t>Stay up-to-date -&gt; </a:t>
            </a:r>
            <a:r>
              <a:rPr lang="en-GB" dirty="0"/>
              <a:t>Tech evolves fast — so do we! (it helps to be in a team)</a:t>
            </a:r>
            <a:endParaRPr lang="en-GB" i="1" dirty="0">
              <a:effectLst/>
            </a:endParaRPr>
          </a:p>
          <a:p>
            <a:r>
              <a:rPr lang="en-GB" i="1" dirty="0">
                <a:effectLst/>
              </a:rPr>
              <a:t>---</a:t>
            </a:r>
            <a:r>
              <a:rPr lang="en-GB" i="1" dirty="0">
                <a:effectLst/>
                <a:sym typeface="Wingdings" pitchFamily="2" charset="2"/>
              </a:rPr>
              <a:t> </a:t>
            </a:r>
            <a:r>
              <a:rPr lang="en-GB" b="1" i="0" dirty="0">
                <a:effectLst/>
              </a:rPr>
              <a:t>Service-driven approach so that Research rigor meets engineering efficiency – makes it easier, and directly useful to researchers to do FAIR. </a:t>
            </a:r>
          </a:p>
          <a:p>
            <a:endParaRPr lang="en-CH" dirty="0"/>
          </a:p>
          <a:p>
            <a:r>
              <a:rPr lang="en-CH" dirty="0"/>
              <a:t>Last learning is identifying the QUESTIONS Ahead for improving ORD Ecosystem: incentives &amp; community building</a:t>
            </a:r>
          </a:p>
          <a:p>
            <a:r>
              <a:rPr lang="en-GB" dirty="0"/>
              <a:t>- How do we fund and govern technical research commons (shared datasets, reusable components, living platforms.)? </a:t>
            </a:r>
          </a:p>
          <a:p>
            <a:r>
              <a:rPr lang="en-GB" dirty="0"/>
              <a:t>- How can we shape the future of ORD, inspired by open-source communities, and shift towards more collaborative, value-driven, community-based research ecosystems?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DD427-B36F-6690-F2BB-3321A134A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330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4BCB6-2D2A-099E-B46D-7155EDE9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BED06F-37CB-B83A-CC26-43B52594E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8494A-9990-3F04-7FE1-751D112C0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So we all know most research funders now require OS/ORD </a:t>
            </a:r>
            <a:r>
              <a:rPr lang="en-GB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pratices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 – but let’s make it not just a constraint, but actually an opportunity to build collaborative tools – </a:t>
            </a:r>
          </a:p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Like this </a:t>
            </a:r>
            <a:r>
              <a:rPr lang="en-GB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Disdrometer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 (rainfall measurement -&gt; Decentralized Data archive – to harmonize and access Rainfall data</a:t>
            </a:r>
          </a:p>
          <a:p>
            <a:endParaRPr lang="en-GB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(Ofc, ORD-funded, started with a Contribute grant - now results in plenty of collaborations/network for the </a:t>
            </a:r>
            <a:r>
              <a:rPr lang="en-GB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phD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 student leading it and ≥ 2 papers). </a:t>
            </a:r>
          </a:p>
          <a:p>
            <a:endParaRPr lang="en-GB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LET’S BUILD RESEARCH COMMUNITIES, NOT JUST RESEARCH PAPERS !</a:t>
            </a:r>
          </a:p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ECB77-32D7-E604-791C-9822A7A39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50783-AAED-1941-8BCC-9F6140F0A6B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2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1"/>
          <p:cNvSpPr>
            <a:spLocks noGrp="1"/>
          </p:cNvSpPr>
          <p:nvPr>
            <p:ph type="pic" sz="quarter" idx="10"/>
          </p:nvPr>
        </p:nvSpPr>
        <p:spPr bwMode="auto">
          <a:xfrm>
            <a:off x="1331913" y="0"/>
            <a:ext cx="7812087" cy="4948238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6763" y="3124922"/>
            <a:ext cx="1828800" cy="156845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 rot="16199999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b="0" i="0">
              <a:latin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>
            <a:off x="6400800" y="4683125"/>
            <a:ext cx="1828800" cy="4603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8239125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405563" y="2571750"/>
            <a:ext cx="2738437" cy="2111375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Espace réservé de la date 7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7726363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3114674"/>
            <a:ext cx="8239125" cy="2028825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7"/>
          </p:nvPr>
        </p:nvSpPr>
        <p:spPr bwMode="auto">
          <a:xfrm>
            <a:off x="904875" y="1563688"/>
            <a:ext cx="7646988" cy="1436687"/>
          </a:xfrm>
        </p:spPr>
        <p:txBody>
          <a:bodyPr/>
          <a:lstStyle>
            <a:lvl4pPr>
              <a:defRPr b="0" i="0">
                <a:latin typeface="Arial"/>
              </a:defRPr>
            </a:lvl4pPr>
            <a:lvl5pPr>
              <a:defRPr b="0" i="0">
                <a:latin typeface="Arial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1"/>
          <p:cNvSpPr>
            <a:spLocks noGrp="1"/>
          </p:cNvSpPr>
          <p:nvPr>
            <p:ph type="pic" sz="quarter" idx="10"/>
          </p:nvPr>
        </p:nvSpPr>
        <p:spPr bwMode="auto">
          <a:xfrm>
            <a:off x="1331913" y="459938"/>
            <a:ext cx="7812087" cy="4683562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6763" y="3124922"/>
            <a:ext cx="1828800" cy="156845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 rot="16199999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b="0" i="0">
              <a:latin typeface="Arial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>
            <a:off x="6400800" y="4683125"/>
            <a:ext cx="1828800" cy="46037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b="0" i="0">
              <a:latin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8" name="Espace réservé de la date 9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pied de page 10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b="0" i="0">
              <a:latin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90487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5486400" y="0"/>
            <a:ext cx="3144838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7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144838" cy="5143500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4059224" y="155481"/>
            <a:ext cx="3144520" cy="107275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04939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04875" y="1563688"/>
            <a:ext cx="3144838" cy="3579812"/>
          </a:xfrm>
        </p:spPr>
        <p:txBody>
          <a:bodyPr/>
          <a:lstStyle/>
          <a:p>
            <a:pPr>
              <a:defRPr/>
            </a:pPr>
            <a:r>
              <a:rPr lang="en-US"/>
              <a:t>Click icon to add picture</a:t>
            </a:r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904876" y="155481"/>
            <a:ext cx="3144520" cy="107275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404939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04875" y="1563688"/>
            <a:ext cx="3671466" cy="326350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59772" y="1563688"/>
            <a:ext cx="3671466" cy="326350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Espace réservé de la date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904875" y="155481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 rot="16199999">
            <a:off x="-579587" y="3420278"/>
            <a:ext cx="2057400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>
                <a:solidFill>
                  <a:schemeClr val="accent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fr-FR"/>
              <a:t>ENAC-IT4Rp resentation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 rot="16199999">
            <a:off x="7614570" y="1375483"/>
            <a:ext cx="2546098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0" i="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‹N°›</a:t>
            </a:fld>
            <a:endParaRPr lang="fr-FR"/>
          </a:p>
        </p:txBody>
      </p:sp>
      <p:pic>
        <p:nvPicPr>
          <p:cNvPr id="9" name="Image 12"/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0" name="Rectangle 13"/>
          <p:cNvSpPr/>
          <p:nvPr userDrawn="1"/>
        </p:nvSpPr>
        <p:spPr bwMode="auto">
          <a:xfrm rot="16199999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b="0" i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200" b="1" i="0" spc="-50">
          <a:solidFill>
            <a:schemeClr val="tx1"/>
          </a:solidFill>
          <a:latin typeface="Arial"/>
          <a:ea typeface="Roboto Black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/>
        <a:buChar char="§"/>
        <a:defRPr sz="1800" b="0" i="0">
          <a:solidFill>
            <a:schemeClr val="tx1"/>
          </a:solidFill>
          <a:latin typeface="Arial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/>
        <a:buChar char="•"/>
        <a:defRPr sz="1600" b="0" i="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SzPct val="90000"/>
        <a:buFont typeface="Wingdings"/>
        <a:buChar char="§"/>
        <a:defRPr sz="1500" b="0" i="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jp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2.png"/><Relationship Id="rId17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1.xml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diagramLayout" Target="../diagrams/layout1.xml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97" r="5596"/>
          <a:stretch/>
        </p:blipFill>
        <p:spPr bwMode="auto">
          <a:prstGeom prst="rect">
            <a:avLst/>
          </a:prstGeom>
        </p:spPr>
      </p:pic>
      <p:sp>
        <p:nvSpPr>
          <p:cNvPr id="5" name="Titre 8"/>
          <p:cNvSpPr>
            <a:spLocks noGrp="1"/>
          </p:cNvSpPr>
          <p:nvPr>
            <p:ph type="ctrTitle"/>
          </p:nvPr>
        </p:nvSpPr>
        <p:spPr bwMode="auto">
          <a:xfrm>
            <a:off x="6012160" y="771550"/>
            <a:ext cx="3024336" cy="21387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200" dirty="0">
                <a:latin typeface="Abadi MT Condensed Light" panose="020B0306030101010103" pitchFamily="34" charset="77"/>
              </a:rPr>
              <a:t>Lessons learned from 5 years of implementing FAIR practices</a:t>
            </a:r>
            <a:endParaRPr sz="3200" b="0" i="1" dirty="0">
              <a:solidFill>
                <a:schemeClr val="tx1">
                  <a:lumMod val="75000"/>
                </a:schemeClr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6" name="Sous-titre 9"/>
          <p:cNvSpPr>
            <a:spLocks noGrp="1"/>
          </p:cNvSpPr>
          <p:nvPr>
            <p:ph type="subTitle" idx="1"/>
          </p:nvPr>
        </p:nvSpPr>
        <p:spPr bwMode="auto">
          <a:xfrm>
            <a:off x="4716016" y="2930472"/>
            <a:ext cx="1296145" cy="1167049"/>
          </a:xfrm>
        </p:spPr>
        <p:txBody>
          <a:bodyPr lIns="90000">
            <a:normAutofit/>
          </a:bodyPr>
          <a:lstStyle/>
          <a:p>
            <a:pPr>
              <a:defRPr/>
            </a:pPr>
            <a:r>
              <a:rPr lang="fr-FR" dirty="0"/>
              <a:t>ETH Domain ORD Event</a:t>
            </a:r>
          </a:p>
          <a:p>
            <a:pPr>
              <a:defRPr/>
            </a:pPr>
            <a:r>
              <a:rPr lang="fr-FR" dirty="0"/>
              <a:t>June 12th, 2025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1"/>
          </p:nvPr>
        </p:nvSpPr>
        <p:spPr bwMode="auto">
          <a:xfrm>
            <a:off x="6030597" y="4104233"/>
            <a:ext cx="1211804" cy="1045979"/>
          </a:xfrm>
        </p:spPr>
        <p:txBody>
          <a:bodyPr lIns="90000"/>
          <a:lstStyle/>
          <a:p>
            <a:pPr>
              <a:defRPr/>
            </a:pPr>
            <a:r>
              <a:rPr lang="fr-FR" dirty="0"/>
              <a:t>Charlie Weil</a:t>
            </a:r>
          </a:p>
          <a:p>
            <a:pPr>
              <a:defRPr/>
            </a:pPr>
            <a:r>
              <a:rPr lang="fr-FR" dirty="0"/>
              <a:t>IT4R, EPFL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3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3E0F8698-1515-A181-94B6-05B3830466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D3A7BC-F8CC-FD99-7BB2-F03F6E8441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Thank</a:t>
            </a:r>
            <a:r>
              <a:rPr lang="fr-FR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FR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you</a:t>
            </a:r>
            <a:r>
              <a:rPr lang="fr-FR" b="0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11057B94-62C3-4242-5C46-CB137A49D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3D8B7D-D043-C0BB-7D05-63A3D89AA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CFCBE1-4B28-0D61-854D-2B8D7BD8BF39}"/>
              </a:ext>
            </a:extLst>
          </p:cNvPr>
          <p:cNvSpPr>
            <a:spLocks noGrp="1"/>
          </p:cNvSpPr>
          <p:nvPr/>
        </p:nvSpPr>
        <p:spPr bwMode="auto">
          <a:xfrm>
            <a:off x="6323807" y="3754567"/>
            <a:ext cx="2665060" cy="1222569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50">
                <a:solidFill>
                  <a:schemeClr val="tx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en-GB" sz="16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Data &amp; software skills at-hand &amp; on demand for researchers – IT4R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DAF9C1-81AA-A27D-61E7-33DD5AB9A988}"/>
              </a:ext>
            </a:extLst>
          </p:cNvPr>
          <p:cNvGrpSpPr/>
          <p:nvPr/>
        </p:nvGrpSpPr>
        <p:grpSpPr>
          <a:xfrm>
            <a:off x="6426600" y="4226629"/>
            <a:ext cx="2639260" cy="499135"/>
            <a:chOff x="6426600" y="4226629"/>
            <a:chExt cx="2639260" cy="499135"/>
          </a:xfrm>
        </p:grpSpPr>
        <p:pic>
          <p:nvPicPr>
            <p:cNvPr id="8" name="Picture 7" descr="A person in a sweater&#10;&#10;Description automatically generated">
              <a:extLst>
                <a:ext uri="{FF2B5EF4-FFF2-40B4-BE49-F238E27FC236}">
                  <a16:creationId xmlns:a16="http://schemas.microsoft.com/office/drawing/2014/main" id="{B2A6AD52-5873-ADD2-1222-4D348E6BD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353" r="6101"/>
            <a:stretch/>
          </p:blipFill>
          <p:spPr>
            <a:xfrm>
              <a:off x="8250637" y="4266496"/>
              <a:ext cx="383701" cy="459268"/>
            </a:xfrm>
            <a:prstGeom prst="ellipse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C73191-9BF4-72F6-B477-B71453A88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r="5797"/>
            <a:stretch/>
          </p:blipFill>
          <p:spPr>
            <a:xfrm>
              <a:off x="8688738" y="4263990"/>
              <a:ext cx="377122" cy="460376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77B8AF-A122-8566-4236-8BAC7D253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41" r="4451"/>
            <a:stretch/>
          </p:blipFill>
          <p:spPr>
            <a:xfrm>
              <a:off x="6891565" y="4255582"/>
              <a:ext cx="413917" cy="460376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C4CD37-CFC2-85B4-44E2-A47510ED1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89"/>
            <a:stretch/>
          </p:blipFill>
          <p:spPr>
            <a:xfrm>
              <a:off x="7826034" y="4273506"/>
              <a:ext cx="370203" cy="441344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A758B4-0220-5B93-5300-F34FB6567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9681"/>
            <a:stretch/>
          </p:blipFill>
          <p:spPr>
            <a:xfrm>
              <a:off x="7350394" y="4226629"/>
              <a:ext cx="441955" cy="489329"/>
            </a:xfrm>
            <a:prstGeom prst="ellipse">
              <a:avLst/>
            </a:prstGeom>
          </p:spPr>
        </p:pic>
        <p:pic>
          <p:nvPicPr>
            <p:cNvPr id="13" name="Google Shape;154;p20">
              <a:extLst>
                <a:ext uri="{FF2B5EF4-FFF2-40B4-BE49-F238E27FC236}">
                  <a16:creationId xmlns:a16="http://schemas.microsoft.com/office/drawing/2014/main" id="{55DB11FE-3742-A91B-F262-63E732BDC32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9">
              <a:alphaModFix/>
            </a:blip>
            <a:srcRect l="6357" t="-1113" r="-219" b="1113"/>
            <a:stretch/>
          </p:blipFill>
          <p:spPr>
            <a:xfrm>
              <a:off x="6426600" y="4260594"/>
              <a:ext cx="437393" cy="450352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32C3103-EBC4-EFF8-51FC-E5C0440D2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172" y="3124922"/>
            <a:ext cx="1594222" cy="159422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261FE265-8CFB-BD5D-E90F-3817BD6445B5}"/>
              </a:ext>
            </a:extLst>
          </p:cNvPr>
          <p:cNvSpPr txBox="1">
            <a:spLocks/>
          </p:cNvSpPr>
          <p:nvPr/>
        </p:nvSpPr>
        <p:spPr bwMode="auto">
          <a:xfrm>
            <a:off x="1446403" y="1715021"/>
            <a:ext cx="3701661" cy="1072753"/>
          </a:xfrm>
          <a:prstGeom prst="rect">
            <a:avLst/>
          </a:prstGeom>
          <a:noFill/>
        </p:spPr>
        <p:txBody>
          <a:bodyPr vert="horz" lIns="216000" tIns="0" rIns="72000" bIns="46800" rtlCol="0" anchor="ctr" anchorCtr="0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600" b="1" i="0" spc="-50">
                <a:solidFill>
                  <a:schemeClr val="bg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en-GB" sz="2800" dirty="0">
                <a:solidFill>
                  <a:schemeClr val="tx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are your biggest challenges &amp; learnings when making research data FAIR?</a:t>
            </a:r>
            <a:endParaRPr lang="en-CH" sz="2800" dirty="0">
              <a:solidFill>
                <a:schemeClr val="tx1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B2C95C-06E4-2CCC-1CD3-5C0B6378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056002"/>
            <a:ext cx="5508945" cy="1072753"/>
          </a:xfrm>
        </p:spPr>
        <p:txBody>
          <a:bodyPr>
            <a:normAutofit/>
          </a:bodyPr>
          <a:lstStyle/>
          <a:p>
            <a:r>
              <a:rPr lang="en-GB" dirty="0"/>
              <a:t>Why ?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883BEA-599D-3B98-F286-6CFE884D0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5" y="1062916"/>
            <a:ext cx="3050516" cy="1973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88820-2241-6598-E12B-2CFCFDDF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5" y="3156684"/>
            <a:ext cx="3062150" cy="1719322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3B42C2BB-4BF3-C2F6-D0C0-146D2705758C}"/>
              </a:ext>
            </a:extLst>
          </p:cNvPr>
          <p:cNvSpPr txBox="1">
            <a:spLocks/>
          </p:cNvSpPr>
          <p:nvPr/>
        </p:nvSpPr>
        <p:spPr bwMode="auto">
          <a:xfrm>
            <a:off x="328811" y="775985"/>
            <a:ext cx="7339533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50">
                <a:solidFill>
                  <a:schemeClr val="tx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en-GB" sz="1800" dirty="0"/>
              <a:t>Science Under Pressure</a:t>
            </a:r>
            <a:endParaRPr lang="en-CH" sz="180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6091BA6-4437-2C95-D9D0-FC16CFDD1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801" y="1766008"/>
            <a:ext cx="1848015" cy="1452200"/>
          </a:xfrm>
        </p:spPr>
        <p:txBody>
          <a:bodyPr>
            <a:normAutofit/>
          </a:bodyPr>
          <a:lstStyle/>
          <a:p>
            <a:r>
              <a:rPr lang="en-GB" sz="1200" dirty="0"/>
              <a:t>Research now requires data &amp; code</a:t>
            </a:r>
          </a:p>
          <a:p>
            <a:r>
              <a:rPr lang="en-GB" sz="1200" dirty="0"/>
              <a:t>FAIR in practice is often complicated</a:t>
            </a:r>
          </a:p>
          <a:p>
            <a:r>
              <a:rPr lang="en-GB" sz="1200" dirty="0"/>
              <a:t>⇢ Technical expertise are needed</a:t>
            </a:r>
            <a:endParaRPr lang="en-CH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73695-CB46-A99F-7393-735175B2BDE2}"/>
              </a:ext>
            </a:extLst>
          </p:cNvPr>
          <p:cNvSpPr txBox="1"/>
          <p:nvPr/>
        </p:nvSpPr>
        <p:spPr>
          <a:xfrm>
            <a:off x="3637568" y="103757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spc="-50" dirty="0">
                <a:latin typeface="Arial"/>
                <a:cs typeface="+mj-cs"/>
              </a:rPr>
              <a:t>Collaborative Research</a:t>
            </a:r>
            <a:endParaRPr lang="en-CH" sz="1800" b="1" spc="-50" dirty="0">
              <a:latin typeface="Arial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56FF2A-D8C6-16F1-F901-D4E98C48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317" y="1440488"/>
            <a:ext cx="2800151" cy="1575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7F1941-41F2-A24A-6539-0D11127A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318" y="3135478"/>
            <a:ext cx="2800151" cy="1736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0DD5AB-32C7-C96E-C6A8-7F5D7CB3B1F5}"/>
              </a:ext>
            </a:extLst>
          </p:cNvPr>
          <p:cNvSpPr txBox="1"/>
          <p:nvPr/>
        </p:nvSpPr>
        <p:spPr>
          <a:xfrm>
            <a:off x="6581283" y="138472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spc="-50" dirty="0">
                <a:latin typeface="Arial"/>
                <a:cs typeface="+mj-cs"/>
              </a:rPr>
              <a:t>Scientists need tech</a:t>
            </a:r>
            <a:endParaRPr lang="en-CH" sz="1800" b="1" spc="-50" dirty="0">
              <a:latin typeface="Arial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7F6D5-93BE-BE16-4B38-5768BBE779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2069"/>
          <a:stretch>
            <a:fillRect/>
          </a:stretch>
        </p:blipFill>
        <p:spPr>
          <a:xfrm>
            <a:off x="6829836" y="3514695"/>
            <a:ext cx="858296" cy="100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C07EC9-422A-4F9E-ABC5-FF0475816D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069"/>
          <a:stretch>
            <a:fillRect/>
          </a:stretch>
        </p:blipFill>
        <p:spPr>
          <a:xfrm>
            <a:off x="7740352" y="3514695"/>
            <a:ext cx="858296" cy="10033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351416C-9D61-9F04-4693-5A268B8A42A8}"/>
              </a:ext>
            </a:extLst>
          </p:cNvPr>
          <p:cNvSpPr txBox="1">
            <a:spLocks/>
          </p:cNvSpPr>
          <p:nvPr/>
        </p:nvSpPr>
        <p:spPr bwMode="auto">
          <a:xfrm>
            <a:off x="904875" y="155481"/>
            <a:ext cx="8851701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50">
                <a:solidFill>
                  <a:schemeClr val="tx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fr-CH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Why</a:t>
            </a:r>
            <a:r>
              <a:rPr lang="fr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?</a:t>
            </a:r>
            <a:endParaRPr lang="en-FR" sz="2400" b="0" dirty="0">
              <a:solidFill>
                <a:schemeClr val="tx1">
                  <a:lumMod val="60000"/>
                  <a:lumOff val="4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uiExpand="1" build="p"/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F14C-7A9B-988C-EC7B-E38B0245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1"/>
            <a:ext cx="8851701" cy="1072753"/>
          </a:xfrm>
        </p:spPr>
        <p:txBody>
          <a:bodyPr>
            <a:normAutofit/>
          </a:bodyPr>
          <a:lstStyle/>
          <a:p>
            <a:r>
              <a:rPr lang="en-FR" b="0" dirty="0">
                <a:latin typeface="Arial Narrow" panose="020B0604020202020204" pitchFamily="34" charset="0"/>
                <a:cs typeface="Arial Narrow" panose="020B0604020202020204" pitchFamily="34" charset="0"/>
              </a:rPr>
              <a:t>Data &amp; software engineers at-hand for researchers</a:t>
            </a:r>
            <a:br>
              <a:rPr lang="en-FR" b="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FR" sz="2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Data &amp; software expertise to cover diverse technologies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5BF2A-A0C4-8076-266E-D59CA728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1766" y="411510"/>
            <a:ext cx="512762" cy="163552"/>
          </a:xfrm>
        </p:spPr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3</a:t>
            </a:fld>
            <a:endParaRPr lang="fr-F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35316-4406-237F-9C49-ACF884A6CED9}"/>
              </a:ext>
            </a:extLst>
          </p:cNvPr>
          <p:cNvSpPr txBox="1"/>
          <p:nvPr/>
        </p:nvSpPr>
        <p:spPr>
          <a:xfrm>
            <a:off x="4536504" y="3925189"/>
            <a:ext cx="1335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Web developers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58446E-3388-13AF-E4FD-526DE00D3D9E}"/>
              </a:ext>
            </a:extLst>
          </p:cNvPr>
          <p:cNvSpPr txBox="1"/>
          <p:nvPr/>
        </p:nvSpPr>
        <p:spPr>
          <a:xfrm>
            <a:off x="3310027" y="3925189"/>
            <a:ext cx="12458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Data engineers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C0657-CBFC-08FB-AF10-8FF8E64FF580}"/>
              </a:ext>
            </a:extLst>
          </p:cNvPr>
          <p:cNvSpPr txBox="1"/>
          <p:nvPr/>
        </p:nvSpPr>
        <p:spPr>
          <a:xfrm>
            <a:off x="3382840" y="4472893"/>
            <a:ext cx="23663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“Research software engineers”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714CBA1-D1D5-49F2-812A-2F138D8A1757}"/>
              </a:ext>
            </a:extLst>
          </p:cNvPr>
          <p:cNvSpPr/>
          <p:nvPr/>
        </p:nvSpPr>
        <p:spPr>
          <a:xfrm rot="16200000">
            <a:off x="4499778" y="3196297"/>
            <a:ext cx="180020" cy="23417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0DB2C8-23D3-1C36-0223-E30CC552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790" y="2131425"/>
            <a:ext cx="1270935" cy="714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615ABE-1635-DF0A-0A86-97AFDC949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08" y="2917839"/>
            <a:ext cx="493288" cy="4316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DF2E2F-4A98-4BFF-6E75-539EC3107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9" y="1828463"/>
            <a:ext cx="1796117" cy="522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44BD89-F862-DA5A-F63A-A35CF786D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477" y="2799732"/>
            <a:ext cx="598558" cy="384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C2BFE4-6696-069E-7D40-2BAF445F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231" y="1829838"/>
            <a:ext cx="714901" cy="7149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CB1B27-25C5-73AE-CD6E-B2012ACB4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711" y="2450934"/>
            <a:ext cx="373068" cy="3730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0B474A-AEE8-646A-588D-38D8F10B2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6520" y="3017950"/>
            <a:ext cx="1178725" cy="6630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97568D-D0BE-E96C-6F3E-DB37521B5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674" y="3570285"/>
            <a:ext cx="971923" cy="402175"/>
          </a:xfrm>
          <a:prstGeom prst="rect">
            <a:avLst/>
          </a:prstGeom>
        </p:spPr>
      </p:pic>
      <p:pic>
        <p:nvPicPr>
          <p:cNvPr id="4" name="Picture 3" descr="A person in a sweater&#10;&#10;Description automatically generated">
            <a:extLst>
              <a:ext uri="{FF2B5EF4-FFF2-40B4-BE49-F238E27FC236}">
                <a16:creationId xmlns:a16="http://schemas.microsoft.com/office/drawing/2014/main" id="{7568A00A-0D55-9178-2778-193D4C66F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2045" y="3194329"/>
            <a:ext cx="704584" cy="704584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4AAA01-3293-6025-D203-E07E3D960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214" y="1174503"/>
            <a:ext cx="7222967" cy="420587"/>
          </a:xfrm>
        </p:spPr>
        <p:txBody>
          <a:bodyPr/>
          <a:lstStyle/>
          <a:p>
            <a:r>
              <a:rPr lang="en-FR"/>
              <a:t>5 </a:t>
            </a:r>
            <a:r>
              <a:rPr lang="en-FR" dirty="0"/>
              <a:t>FTE with backgrounds in software + research</a:t>
            </a:r>
          </a:p>
          <a:p>
            <a:endParaRPr lang="en-US" dirty="0"/>
          </a:p>
          <a:p>
            <a:endParaRPr lang="en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19AD6-6D6A-A2C7-C66B-916EA092F5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0068" y="3803915"/>
            <a:ext cx="493289" cy="491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F0CA-8D2C-3AD3-3086-B315E5C5D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4632" y="4215648"/>
            <a:ext cx="815767" cy="30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8A7720-8BDE-C935-7005-06F63DC0D9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797"/>
          <a:stretch/>
        </p:blipFill>
        <p:spPr>
          <a:xfrm>
            <a:off x="4606273" y="3205191"/>
            <a:ext cx="578560" cy="70628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3029C-4978-9926-9F98-CE730526D7F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641" r="4451"/>
          <a:stretch/>
        </p:blipFill>
        <p:spPr>
          <a:xfrm>
            <a:off x="4563162" y="1633916"/>
            <a:ext cx="635009" cy="706284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FC07AF-5611-D19E-144D-182C4EED66F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389"/>
          <a:stretch/>
        </p:blipFill>
        <p:spPr>
          <a:xfrm>
            <a:off x="4596693" y="2420350"/>
            <a:ext cx="567946" cy="677086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892A15-4F85-27BA-6EC1-05DA233E069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681"/>
          <a:stretch/>
        </p:blipFill>
        <p:spPr>
          <a:xfrm>
            <a:off x="3674307" y="2379276"/>
            <a:ext cx="678024" cy="750702"/>
          </a:xfrm>
          <a:prstGeom prst="ellipse">
            <a:avLst/>
          </a:prstGeom>
        </p:spPr>
      </p:pic>
      <p:pic>
        <p:nvPicPr>
          <p:cNvPr id="11" name="Google Shape;154;p20">
            <a:extLst>
              <a:ext uri="{FF2B5EF4-FFF2-40B4-BE49-F238E27FC236}">
                <a16:creationId xmlns:a16="http://schemas.microsoft.com/office/drawing/2014/main" id="{1C403EE6-68FC-22E8-2C66-7E06EF7041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668304" y="1630237"/>
            <a:ext cx="714900" cy="6909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F2C76098-C4B7-DC2B-3233-C951E8A9EE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 bwMode="auto">
          <a:xfrm>
            <a:off x="6904764" y="3650290"/>
            <a:ext cx="1267417" cy="1130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DA5DE-AC51-2D9E-B842-236FA814A9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23522" y="2231911"/>
            <a:ext cx="766405" cy="8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F14C-7A9B-988C-EC7B-E38B0245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1"/>
            <a:ext cx="8851701" cy="1072753"/>
          </a:xfrm>
        </p:spPr>
        <p:txBody>
          <a:bodyPr>
            <a:normAutofit/>
          </a:bodyPr>
          <a:lstStyle/>
          <a:p>
            <a:r>
              <a:rPr lang="en-FR" b="0" dirty="0">
                <a:latin typeface="Arial Narrow" panose="020B0604020202020204" pitchFamily="34" charset="0"/>
                <a:cs typeface="Arial Narrow" panose="020B0604020202020204" pitchFamily="34" charset="0"/>
              </a:rPr>
              <a:t>Data &amp; software engineers at-hand &amp; on demand</a:t>
            </a:r>
            <a:br>
              <a:rPr lang="en-FR" b="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FR" sz="24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Pay-per-use model like any shared infrastructure for researchers</a:t>
            </a:r>
            <a:endParaRPr lang="en-FR" sz="2000" b="0" dirty="0">
              <a:solidFill>
                <a:schemeClr val="tx1">
                  <a:lumMod val="60000"/>
                  <a:lumOff val="4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064D6-092A-8BE1-8B78-6FB480F22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2571750"/>
            <a:ext cx="3024336" cy="3263504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Benefits for researchers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On-demand, part-time expertise available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Diversity of skills 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Long-term support</a:t>
            </a:r>
          </a:p>
          <a:p>
            <a:pPr lvl="1"/>
            <a:r>
              <a:rPr lang="en-FR" dirty="0">
                <a:latin typeface="Arial Narrow" panose="020B0604020202020204" pitchFamily="34" charset="0"/>
                <a:cs typeface="Arial Narrow" panose="020B0604020202020204" pitchFamily="34" charset="0"/>
              </a:rPr>
              <a:t>OS tools capacity building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6A8BF-CA87-C8B2-C6CA-165E1D626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6967" y="2571750"/>
            <a:ext cx="2803029" cy="3263504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Benefits for RSEs*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Career opportunities (long-term contracts)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Career development (within software team)</a:t>
            </a:r>
          </a:p>
          <a:p>
            <a:pPr lvl="1"/>
            <a:r>
              <a:rPr lang="en-FR" dirty="0">
                <a:latin typeface="Arial Narrow" panose="020B0604020202020204" pitchFamily="34" charset="0"/>
                <a:cs typeface="Arial Narrow" panose="020B0604020202020204" pitchFamily="34" charset="0"/>
              </a:rPr>
              <a:t>Stimulating research environment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5BF2A-A0C4-8076-266E-D59CA728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4</a:t>
            </a:fld>
            <a:endParaRPr lang="fr-FR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AE8A236-EBD8-B535-5FE4-7A63FD0EBDD2}"/>
              </a:ext>
            </a:extLst>
          </p:cNvPr>
          <p:cNvSpPr txBox="1">
            <a:spLocks/>
          </p:cNvSpPr>
          <p:nvPr/>
        </p:nvSpPr>
        <p:spPr bwMode="auto">
          <a:xfrm>
            <a:off x="6177975" y="2571750"/>
            <a:ext cx="3024336" cy="326350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Benefits for the School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Scientific valorization and outreach tools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Fostering open science practices, interdisciplinarity</a:t>
            </a:r>
          </a:p>
          <a:p>
            <a:pPr lvl="1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Acquiring external research funding</a:t>
            </a:r>
            <a:endParaRPr lang="en-US" dirty="0">
              <a:highlight>
                <a:srgbClr val="FFFF00"/>
              </a:highligh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204B422-972C-B918-F33D-DF00661C88B3}"/>
              </a:ext>
            </a:extLst>
          </p:cNvPr>
          <p:cNvSpPr txBox="1">
            <a:spLocks/>
          </p:cNvSpPr>
          <p:nvPr/>
        </p:nvSpPr>
        <p:spPr bwMode="auto">
          <a:xfrm>
            <a:off x="3137125" y="4803998"/>
            <a:ext cx="4686469" cy="89567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*RSE: Research software engineer</a:t>
            </a:r>
            <a:endParaRPr lang="en-FR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AEAF4-F43B-65BA-92A6-D3FAB3555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10" y="1228234"/>
            <a:ext cx="1170404" cy="1170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EC137-B6DD-0CA5-1213-87D757BD1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635" y="1215010"/>
            <a:ext cx="1170404" cy="1170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51499-BB07-17EB-14BA-913AD7494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836" y="1225778"/>
            <a:ext cx="1234410" cy="12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AB3EC-D3A6-20DD-C775-03BF32E8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A047-E4FD-C3D5-AFF8-BE9FEB2F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1"/>
            <a:ext cx="8851701" cy="1072753"/>
          </a:xfrm>
        </p:spPr>
        <p:txBody>
          <a:bodyPr>
            <a:normAutofit/>
          </a:bodyPr>
          <a:lstStyle/>
          <a:p>
            <a:r>
              <a:rPr lang="en-FR" b="0">
                <a:latin typeface="Arial Narrow" panose="020B0604020202020204" pitchFamily="34" charset="0"/>
                <a:cs typeface="Arial Narrow" panose="020B0604020202020204" pitchFamily="34" charset="0"/>
              </a:rPr>
              <a:t>Supporting researchers with their data and code</a:t>
            </a:r>
            <a:b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fr-CH" sz="20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Fostering</a:t>
            </a:r>
            <a: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Open </a:t>
            </a:r>
            <a:r>
              <a:rPr lang="fr-CH" sz="20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Research</a:t>
            </a:r>
            <a: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Data and FAIR practices</a:t>
            </a:r>
            <a:endParaRPr lang="en-FR" sz="2000" b="0" dirty="0">
              <a:solidFill>
                <a:schemeClr val="tx1">
                  <a:lumMod val="60000"/>
                  <a:lumOff val="4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5C69D-9E2D-7C6A-9B61-AE07BB74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5</a:t>
            </a:fld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09AA01-7B8C-4715-72D7-EBBDFD9FF317}"/>
              </a:ext>
            </a:extLst>
          </p:cNvPr>
          <p:cNvGrpSpPr/>
          <p:nvPr/>
        </p:nvGrpSpPr>
        <p:grpSpPr>
          <a:xfrm>
            <a:off x="904875" y="1995686"/>
            <a:ext cx="7847494" cy="1939401"/>
            <a:chOff x="1043608" y="3999149"/>
            <a:chExt cx="8963110" cy="19823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4BF1BF-E1D0-7549-5215-C744EF767AB3}"/>
                </a:ext>
              </a:extLst>
            </p:cNvPr>
            <p:cNvSpPr/>
            <p:nvPr/>
          </p:nvSpPr>
          <p:spPr>
            <a:xfrm>
              <a:off x="1043608" y="3999149"/>
              <a:ext cx="8856984" cy="1913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C5E651-A817-0B0B-8E03-F28ECE97D2A3}"/>
                </a:ext>
              </a:extLst>
            </p:cNvPr>
            <p:cNvGrpSpPr/>
            <p:nvPr/>
          </p:nvGrpSpPr>
          <p:grpSpPr>
            <a:xfrm>
              <a:off x="1136524" y="3999150"/>
              <a:ext cx="8870194" cy="1982390"/>
              <a:chOff x="488211" y="3496549"/>
              <a:chExt cx="8870194" cy="1982390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0B7F458-5B44-A901-A43D-60FFDDCB39DE}"/>
                  </a:ext>
                </a:extLst>
              </p:cNvPr>
              <p:cNvSpPr/>
              <p:nvPr/>
            </p:nvSpPr>
            <p:spPr>
              <a:xfrm>
                <a:off x="1988909" y="3946794"/>
                <a:ext cx="2644639" cy="1355799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40BBBC3D-B5DD-6673-311D-A73C2BB0DF0F}"/>
                  </a:ext>
                </a:extLst>
              </p:cNvPr>
              <p:cNvSpPr/>
              <p:nvPr/>
            </p:nvSpPr>
            <p:spPr>
              <a:xfrm>
                <a:off x="4807420" y="3932231"/>
                <a:ext cx="2746511" cy="1370362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BDEA95-994A-8E58-6C6D-DA72168E8C12}"/>
                  </a:ext>
                </a:extLst>
              </p:cNvPr>
              <p:cNvSpPr txBox="1"/>
              <p:nvPr/>
            </p:nvSpPr>
            <p:spPr>
              <a:xfrm>
                <a:off x="2079175" y="4406709"/>
                <a:ext cx="2923271" cy="849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Software dev &amp; packaging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Code packaging, refactoring, migration, deployment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Collaborative repository mgt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E7734F-A28B-5E7D-FF1E-E68DC384114C}"/>
                  </a:ext>
                </a:extLst>
              </p:cNvPr>
              <p:cNvSpPr txBox="1"/>
              <p:nvPr/>
            </p:nvSpPr>
            <p:spPr>
              <a:xfrm>
                <a:off x="4893375" y="4440762"/>
                <a:ext cx="2644639" cy="1038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valorization</a:t>
                </a: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Web application development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Database set-up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sz="120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Data pipelines automation</a:t>
                </a:r>
              </a:p>
              <a:p>
                <a:pPr marL="171450" indent="-171450">
                  <a:buFontTx/>
                  <a:buChar char="-"/>
                </a:pPr>
                <a:endParaRPr lang="en-US" sz="120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5360A7-E590-0DDD-27DA-76BBCC87A29D}"/>
                  </a:ext>
                </a:extLst>
              </p:cNvPr>
              <p:cNvSpPr txBox="1"/>
              <p:nvPr/>
            </p:nvSpPr>
            <p:spPr>
              <a:xfrm>
                <a:off x="488211" y="3496549"/>
                <a:ext cx="17972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Research Data Lifecycle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9F8ADFE-9221-3DF7-447C-546196454342}"/>
                  </a:ext>
                </a:extLst>
              </p:cNvPr>
              <p:cNvGrpSpPr/>
              <p:nvPr/>
            </p:nvGrpSpPr>
            <p:grpSpPr>
              <a:xfrm>
                <a:off x="539552" y="3697004"/>
                <a:ext cx="8818853" cy="790175"/>
                <a:chOff x="205252" y="3480952"/>
                <a:chExt cx="8818853" cy="790175"/>
              </a:xfrm>
            </p:grpSpPr>
            <p:graphicFrame>
              <p:nvGraphicFramePr>
                <p:cNvPr id="22" name="Diagram 21">
                  <a:extLst>
                    <a:ext uri="{FF2B5EF4-FFF2-40B4-BE49-F238E27FC236}">
                      <a16:creationId xmlns:a16="http://schemas.microsoft.com/office/drawing/2014/main" id="{4AF56DF4-8E49-A253-2EE1-193EECBCB9A6}"/>
                    </a:ext>
                  </a:extLst>
                </p:cNvPr>
                <p:cNvGraphicFramePr/>
                <p:nvPr/>
              </p:nvGraphicFramePr>
              <p:xfrm>
                <a:off x="205252" y="3480952"/>
                <a:ext cx="8818853" cy="790175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FE6D9F6-283A-B8CF-6D52-5A4F98402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1827" y="3730743"/>
                  <a:ext cx="292406" cy="29240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57FE8FB-48A1-DEBE-AA87-4F466D45E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5684" y="3716179"/>
                  <a:ext cx="424740" cy="384387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75A24B0-4119-04C1-880E-0F20EB03CF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12" y="3751253"/>
                  <a:ext cx="218119" cy="218119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6BD8D58-E2BD-0EF2-8B7F-790DA5C4A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9021" y="3776446"/>
                  <a:ext cx="218119" cy="200999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618A76F-592F-5389-B9FA-AFF6489B6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9251" y="3754801"/>
                  <a:ext cx="249549" cy="249549"/>
                </a:xfrm>
                <a:prstGeom prst="rect">
                  <a:avLst/>
                </a:prstGeom>
              </p:spPr>
            </p:pic>
            <p:grpSp>
              <p:nvGrpSpPr>
                <p:cNvPr id="28" name="Graphic 45">
                  <a:extLst>
                    <a:ext uri="{FF2B5EF4-FFF2-40B4-BE49-F238E27FC236}">
                      <a16:creationId xmlns:a16="http://schemas.microsoft.com/office/drawing/2014/main" id="{6D78426F-649F-8C08-8042-CCF0EAE1CBD2}"/>
                    </a:ext>
                  </a:extLst>
                </p:cNvPr>
                <p:cNvGrpSpPr/>
                <p:nvPr/>
              </p:nvGrpSpPr>
              <p:grpSpPr>
                <a:xfrm>
                  <a:off x="4087187" y="3747729"/>
                  <a:ext cx="212213" cy="256621"/>
                  <a:chOff x="4087187" y="3747729"/>
                  <a:chExt cx="212213" cy="256621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7CA3D7C1-9773-CE5F-A622-DD8D6B4A9CE0}"/>
                      </a:ext>
                    </a:extLst>
                  </p:cNvPr>
                  <p:cNvSpPr/>
                  <p:nvPr/>
                </p:nvSpPr>
                <p:spPr>
                  <a:xfrm>
                    <a:off x="4087340" y="3747729"/>
                    <a:ext cx="211908" cy="102564"/>
                  </a:xfrm>
                  <a:custGeom>
                    <a:avLst/>
                    <a:gdLst>
                      <a:gd name="connsiteX0" fmla="*/ 105954 w 211908"/>
                      <a:gd name="connsiteY0" fmla="*/ 0 h 102564"/>
                      <a:gd name="connsiteX1" fmla="*/ 211909 w 211908"/>
                      <a:gd name="connsiteY1" fmla="*/ 51281 h 102564"/>
                      <a:gd name="connsiteX2" fmla="*/ 105954 w 211908"/>
                      <a:gd name="connsiteY2" fmla="*/ 102565 h 102564"/>
                      <a:gd name="connsiteX3" fmla="*/ 0 w 211908"/>
                      <a:gd name="connsiteY3" fmla="*/ 51281 h 102564"/>
                      <a:gd name="connsiteX4" fmla="*/ 105954 w 211908"/>
                      <a:gd name="connsiteY4" fmla="*/ 0 h 102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1908" h="102564">
                        <a:moveTo>
                          <a:pt x="105954" y="0"/>
                        </a:moveTo>
                        <a:cubicBezTo>
                          <a:pt x="162487" y="0"/>
                          <a:pt x="210291" y="23341"/>
                          <a:pt x="211909" y="51281"/>
                        </a:cubicBezTo>
                        <a:cubicBezTo>
                          <a:pt x="210291" y="79219"/>
                          <a:pt x="162487" y="102565"/>
                          <a:pt x="105954" y="102565"/>
                        </a:cubicBezTo>
                        <a:cubicBezTo>
                          <a:pt x="49420" y="102565"/>
                          <a:pt x="1620" y="79224"/>
                          <a:pt x="0" y="51281"/>
                        </a:cubicBezTo>
                        <a:cubicBezTo>
                          <a:pt x="1620" y="23341"/>
                          <a:pt x="49420" y="0"/>
                          <a:pt x="105954" y="0"/>
                        </a:cubicBezTo>
                        <a:close/>
                      </a:path>
                    </a:pathLst>
                  </a:custGeom>
                  <a:grpFill/>
                  <a:ln w="8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A3399BDA-AB1B-A987-90BF-AFFBEBF3018E}"/>
                      </a:ext>
                    </a:extLst>
                  </p:cNvPr>
                  <p:cNvSpPr/>
                  <p:nvPr/>
                </p:nvSpPr>
                <p:spPr>
                  <a:xfrm>
                    <a:off x="4087187" y="3926408"/>
                    <a:ext cx="212213" cy="77942"/>
                  </a:xfrm>
                  <a:custGeom>
                    <a:avLst/>
                    <a:gdLst>
                      <a:gd name="connsiteX0" fmla="*/ 212214 w 212213"/>
                      <a:gd name="connsiteY0" fmla="*/ 25214 h 77942"/>
                      <a:gd name="connsiteX1" fmla="*/ 106107 w 212213"/>
                      <a:gd name="connsiteY1" fmla="*/ 77942 h 77942"/>
                      <a:gd name="connsiteX2" fmla="*/ 0 w 212213"/>
                      <a:gd name="connsiteY2" fmla="*/ 25214 h 77942"/>
                      <a:gd name="connsiteX3" fmla="*/ 0 w 212213"/>
                      <a:gd name="connsiteY3" fmla="*/ 0 h 77942"/>
                      <a:gd name="connsiteX4" fmla="*/ 106107 w 212213"/>
                      <a:gd name="connsiteY4" fmla="*/ 36647 h 77942"/>
                      <a:gd name="connsiteX5" fmla="*/ 212214 w 212213"/>
                      <a:gd name="connsiteY5" fmla="*/ 0 h 77942"/>
                      <a:gd name="connsiteX6" fmla="*/ 212214 w 212213"/>
                      <a:gd name="connsiteY6" fmla="*/ 25214 h 77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2213" h="77942">
                        <a:moveTo>
                          <a:pt x="212214" y="25214"/>
                        </a:moveTo>
                        <a:cubicBezTo>
                          <a:pt x="212214" y="53795"/>
                          <a:pt x="163626" y="77942"/>
                          <a:pt x="106107" y="77942"/>
                        </a:cubicBezTo>
                        <a:cubicBezTo>
                          <a:pt x="48588" y="77942"/>
                          <a:pt x="0" y="53795"/>
                          <a:pt x="0" y="25214"/>
                        </a:cubicBezTo>
                        <a:lnTo>
                          <a:pt x="0" y="0"/>
                        </a:lnTo>
                        <a:cubicBezTo>
                          <a:pt x="18166" y="21812"/>
                          <a:pt x="58343" y="36647"/>
                          <a:pt x="106107" y="36647"/>
                        </a:cubicBezTo>
                        <a:cubicBezTo>
                          <a:pt x="153871" y="36647"/>
                          <a:pt x="194047" y="21808"/>
                          <a:pt x="212214" y="0"/>
                        </a:cubicBezTo>
                        <a:lnTo>
                          <a:pt x="212214" y="25214"/>
                        </a:lnTo>
                        <a:close/>
                      </a:path>
                    </a:pathLst>
                  </a:custGeom>
                  <a:grpFill/>
                  <a:ln w="8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F9A8D9E-DBCE-936B-C47C-98D08D4A9262}"/>
                      </a:ext>
                    </a:extLst>
                  </p:cNvPr>
                  <p:cNvSpPr/>
                  <p:nvPr/>
                </p:nvSpPr>
                <p:spPr>
                  <a:xfrm>
                    <a:off x="4087187" y="3873649"/>
                    <a:ext cx="212213" cy="78990"/>
                  </a:xfrm>
                  <a:custGeom>
                    <a:avLst/>
                    <a:gdLst>
                      <a:gd name="connsiteX0" fmla="*/ 212214 w 212213"/>
                      <a:gd name="connsiteY0" fmla="*/ 26262 h 78990"/>
                      <a:gd name="connsiteX1" fmla="*/ 106107 w 212213"/>
                      <a:gd name="connsiteY1" fmla="*/ 78991 h 78990"/>
                      <a:gd name="connsiteX2" fmla="*/ 0 w 212213"/>
                      <a:gd name="connsiteY2" fmla="*/ 26262 h 78990"/>
                      <a:gd name="connsiteX3" fmla="*/ 0 w 212213"/>
                      <a:gd name="connsiteY3" fmla="*/ 0 h 78990"/>
                      <a:gd name="connsiteX4" fmla="*/ 106107 w 212213"/>
                      <a:gd name="connsiteY4" fmla="*/ 36637 h 78990"/>
                      <a:gd name="connsiteX5" fmla="*/ 212214 w 212213"/>
                      <a:gd name="connsiteY5" fmla="*/ 0 h 78990"/>
                      <a:gd name="connsiteX6" fmla="*/ 212214 w 212213"/>
                      <a:gd name="connsiteY6" fmla="*/ 26262 h 789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2213" h="78990">
                        <a:moveTo>
                          <a:pt x="212214" y="26262"/>
                        </a:moveTo>
                        <a:cubicBezTo>
                          <a:pt x="212214" y="54843"/>
                          <a:pt x="163626" y="78991"/>
                          <a:pt x="106107" y="78991"/>
                        </a:cubicBezTo>
                        <a:cubicBezTo>
                          <a:pt x="48588" y="78991"/>
                          <a:pt x="0" y="54843"/>
                          <a:pt x="0" y="26262"/>
                        </a:cubicBezTo>
                        <a:lnTo>
                          <a:pt x="0" y="0"/>
                        </a:lnTo>
                        <a:cubicBezTo>
                          <a:pt x="18166" y="21807"/>
                          <a:pt x="58343" y="36637"/>
                          <a:pt x="106107" y="36637"/>
                        </a:cubicBezTo>
                        <a:cubicBezTo>
                          <a:pt x="153871" y="36637"/>
                          <a:pt x="194047" y="21797"/>
                          <a:pt x="212214" y="0"/>
                        </a:cubicBezTo>
                        <a:lnTo>
                          <a:pt x="212214" y="26262"/>
                        </a:lnTo>
                        <a:close/>
                      </a:path>
                    </a:pathLst>
                  </a:custGeom>
                  <a:grpFill/>
                  <a:ln w="8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4B7840C-CABB-D73C-F158-3803BC136887}"/>
                      </a:ext>
                    </a:extLst>
                  </p:cNvPr>
                  <p:cNvSpPr/>
                  <p:nvPr/>
                </p:nvSpPr>
                <p:spPr>
                  <a:xfrm>
                    <a:off x="4087187" y="3824067"/>
                    <a:ext cx="212213" cy="75802"/>
                  </a:xfrm>
                  <a:custGeom>
                    <a:avLst/>
                    <a:gdLst>
                      <a:gd name="connsiteX0" fmla="*/ 212214 w 212213"/>
                      <a:gd name="connsiteY0" fmla="*/ 23075 h 75802"/>
                      <a:gd name="connsiteX1" fmla="*/ 106107 w 212213"/>
                      <a:gd name="connsiteY1" fmla="*/ 75803 h 75802"/>
                      <a:gd name="connsiteX2" fmla="*/ 0 w 212213"/>
                      <a:gd name="connsiteY2" fmla="*/ 23075 h 75802"/>
                      <a:gd name="connsiteX3" fmla="*/ 0 w 212213"/>
                      <a:gd name="connsiteY3" fmla="*/ 0 h 75802"/>
                      <a:gd name="connsiteX4" fmla="*/ 106107 w 212213"/>
                      <a:gd name="connsiteY4" fmla="*/ 36637 h 75802"/>
                      <a:gd name="connsiteX5" fmla="*/ 212214 w 212213"/>
                      <a:gd name="connsiteY5" fmla="*/ 0 h 75802"/>
                      <a:gd name="connsiteX6" fmla="*/ 212214 w 212213"/>
                      <a:gd name="connsiteY6" fmla="*/ 23075 h 7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2213" h="75802">
                        <a:moveTo>
                          <a:pt x="212214" y="23075"/>
                        </a:moveTo>
                        <a:cubicBezTo>
                          <a:pt x="212214" y="51658"/>
                          <a:pt x="163626" y="75803"/>
                          <a:pt x="106107" y="75803"/>
                        </a:cubicBezTo>
                        <a:cubicBezTo>
                          <a:pt x="48588" y="75803"/>
                          <a:pt x="0" y="51657"/>
                          <a:pt x="0" y="23075"/>
                        </a:cubicBezTo>
                        <a:lnTo>
                          <a:pt x="0" y="0"/>
                        </a:lnTo>
                        <a:cubicBezTo>
                          <a:pt x="18166" y="21812"/>
                          <a:pt x="58343" y="36637"/>
                          <a:pt x="106107" y="36637"/>
                        </a:cubicBezTo>
                        <a:cubicBezTo>
                          <a:pt x="153871" y="36637"/>
                          <a:pt x="194047" y="21807"/>
                          <a:pt x="212214" y="0"/>
                        </a:cubicBezTo>
                        <a:lnTo>
                          <a:pt x="212214" y="23075"/>
                        </a:lnTo>
                        <a:close/>
                      </a:path>
                    </a:pathLst>
                  </a:custGeom>
                  <a:grpFill/>
                  <a:ln w="81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4270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13635-16C7-688C-DF58-40DDB9C37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F049-2A86-35FC-A698-8EA1953B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1"/>
            <a:ext cx="8851701" cy="1072753"/>
          </a:xfrm>
        </p:spPr>
        <p:txBody>
          <a:bodyPr>
            <a:normAutofit/>
          </a:bodyPr>
          <a:lstStyle/>
          <a:p>
            <a:r>
              <a:rPr lang="en-FR" b="0">
                <a:latin typeface="Arial Narrow" panose="020B0604020202020204" pitchFamily="34" charset="0"/>
                <a:cs typeface="Arial Narrow" panose="020B0604020202020204" pitchFamily="34" charset="0"/>
              </a:rPr>
              <a:t>Supporting researchers with their data and code</a:t>
            </a:r>
            <a:b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fr-CH" sz="20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Typical</a:t>
            </a:r>
            <a: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CH" sz="20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projects</a:t>
            </a:r>
            <a:endParaRPr lang="en-FR" sz="2000" b="0" dirty="0">
              <a:solidFill>
                <a:schemeClr val="tx1">
                  <a:lumMod val="60000"/>
                  <a:lumOff val="4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D2395-6F22-73B0-089E-937B6C63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D0F08-DFCD-6B7D-2222-BFDCDE4D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97" y="978884"/>
            <a:ext cx="4834763" cy="400913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6EB874-5089-E481-EED1-3D0941904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962" y="2332694"/>
            <a:ext cx="3412959" cy="235795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0" name="Picture 9" descr="A screenshot of a map&#10;&#10;AI-generated content may be incorrect.">
            <a:extLst>
              <a:ext uri="{FF2B5EF4-FFF2-40B4-BE49-F238E27FC236}">
                <a16:creationId xmlns:a16="http://schemas.microsoft.com/office/drawing/2014/main" id="{0D7B3835-B28F-0C7F-8844-D0AF646D1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899" y="780441"/>
            <a:ext cx="3407831" cy="234394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25506-D806-4449-B146-9D512B3D7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708934" y="2337940"/>
            <a:ext cx="3207430" cy="235271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3" name="Picture 32" descr="A map of a city&#10;&#10;AI-generated content may be incorrect.">
            <a:extLst>
              <a:ext uri="{FF2B5EF4-FFF2-40B4-BE49-F238E27FC236}">
                <a16:creationId xmlns:a16="http://schemas.microsoft.com/office/drawing/2014/main" id="{107AE428-8C87-473C-E726-5C46F884E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735" y="711094"/>
            <a:ext cx="3395445" cy="248264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FBF0B5-CF63-27AC-BFBA-93F454980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016" y="1091677"/>
            <a:ext cx="3767323" cy="3771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307B35B-62C0-DDD9-543B-C1A2E4FCEA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897" y="1091678"/>
            <a:ext cx="2852947" cy="3746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Picture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30DFA2-D1DA-6F32-9235-972C11F554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450" y="1153421"/>
            <a:ext cx="3414408" cy="3537229"/>
          </a:xfrm>
          <a:prstGeom prst="rect">
            <a:avLst/>
          </a:prstGeom>
        </p:spPr>
      </p:pic>
      <p:sp>
        <p:nvSpPr>
          <p:cNvPr id="36" name="Frame 35">
            <a:extLst>
              <a:ext uri="{FF2B5EF4-FFF2-40B4-BE49-F238E27FC236}">
                <a16:creationId xmlns:a16="http://schemas.microsoft.com/office/drawing/2014/main" id="{FFCC687E-2A31-65D7-E7E7-15A29B66FDE1}"/>
              </a:ext>
            </a:extLst>
          </p:cNvPr>
          <p:cNvSpPr/>
          <p:nvPr/>
        </p:nvSpPr>
        <p:spPr>
          <a:xfrm>
            <a:off x="5821304" y="2499742"/>
            <a:ext cx="1631016" cy="36004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5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AD39C-3026-397F-A52C-5936AA134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0A6D-E284-D12D-295E-4A6CC14B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00" y="262598"/>
            <a:ext cx="7715040" cy="107275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tx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are your biggest challenges &amp; learnings when making research data FAIR?</a:t>
            </a:r>
            <a:endParaRPr lang="en-CH" dirty="0">
              <a:solidFill>
                <a:schemeClr val="tx1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10C19-4027-E968-74B2-830D22A74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7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28020-C835-08D2-EC8C-B7BB8CB5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72" y="1491630"/>
            <a:ext cx="3245256" cy="32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8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6243-B6CE-A144-F6F3-4EED8E61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961CF-B4DE-8AE2-A3CA-DA1C1CA1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8</a:t>
            </a:fld>
            <a:endParaRPr 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AB8C67-1740-3F54-116B-994E8AECC620}"/>
              </a:ext>
            </a:extLst>
          </p:cNvPr>
          <p:cNvSpPr txBox="1">
            <a:spLocks/>
          </p:cNvSpPr>
          <p:nvPr/>
        </p:nvSpPr>
        <p:spPr bwMode="auto">
          <a:xfrm>
            <a:off x="797408" y="204686"/>
            <a:ext cx="7483549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50">
                <a:solidFill>
                  <a:schemeClr val="tx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fr-CH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Lessons</a:t>
            </a:r>
            <a:r>
              <a:rPr lang="fr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CH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learned</a:t>
            </a:r>
            <a:r>
              <a:rPr lang="fr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fr-CH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from</a:t>
            </a:r>
            <a:r>
              <a:rPr lang="fr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5 </a:t>
            </a:r>
            <a:r>
              <a:rPr lang="fr-CH" b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years</a:t>
            </a:r>
            <a:r>
              <a:rPr lang="fr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of ORD</a:t>
            </a:r>
          </a:p>
          <a:p>
            <a:r>
              <a:rPr lang="fr-CH" sz="2000" b="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Implementing</a:t>
            </a:r>
            <a:r>
              <a:rPr lang="fr-CH" sz="20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FAIR in practice</a:t>
            </a:r>
            <a:endParaRPr lang="en-FR" sz="2000" b="0" dirty="0">
              <a:solidFill>
                <a:schemeClr val="tx1">
                  <a:lumMod val="60000"/>
                  <a:lumOff val="4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1C6E0E-F5AB-FC8E-F232-BBECA706F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9215" y="1321417"/>
            <a:ext cx="5039689" cy="34882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H" sz="2300" b="1" dirty="0"/>
              <a:t>Learnings </a:t>
            </a:r>
          </a:p>
          <a:p>
            <a:pPr marL="0" indent="0">
              <a:buNone/>
            </a:pPr>
            <a:r>
              <a:rPr lang="en-GB" sz="2300" dirty="0"/>
              <a:t>Service-driven support eases FAIR efforts</a:t>
            </a:r>
          </a:p>
          <a:p>
            <a:r>
              <a:rPr lang="en-CH" sz="2000" dirty="0"/>
              <a:t>🤝 Proximity: </a:t>
            </a:r>
            <a:r>
              <a:rPr lang="en-CH" sz="2000" b="1" dirty="0"/>
              <a:t>Collaborative development </a:t>
            </a:r>
            <a:r>
              <a:rPr lang="en-CH" sz="2000" dirty="0"/>
              <a:t>is key</a:t>
            </a:r>
          </a:p>
          <a:p>
            <a:pPr lvl="1"/>
            <a:r>
              <a:rPr lang="en-CH" dirty="0"/>
              <a:t>Co-developing specificaitions, rather than just implementing</a:t>
            </a:r>
          </a:p>
          <a:p>
            <a:pPr lvl="1"/>
            <a:r>
              <a:rPr lang="en-CH" dirty="0"/>
              <a:t>Integrating researchers in the development – </a:t>
            </a:r>
            <a:r>
              <a:rPr lang="en-CH" i="1" dirty="0"/>
              <a:t>e.g., in GitHub </a:t>
            </a:r>
            <a:r>
              <a:rPr lang="en-GB" i="1" dirty="0"/>
              <a:t>workflows, even if it's just opening issues.</a:t>
            </a:r>
          </a:p>
          <a:p>
            <a:r>
              <a:rPr lang="en-CH" sz="2000" b="1" dirty="0"/>
              <a:t>🛠️ Flexibility: </a:t>
            </a:r>
            <a:r>
              <a:rPr lang="en-CH" sz="2000" dirty="0"/>
              <a:t>Adapt to academic fluctuating priorities</a:t>
            </a:r>
          </a:p>
          <a:p>
            <a:pPr lvl="1"/>
            <a:r>
              <a:rPr lang="en-CH" dirty="0"/>
              <a:t>Availaibility thanks to simultaneous part-time projects</a:t>
            </a:r>
          </a:p>
          <a:p>
            <a:pPr lvl="1"/>
            <a:r>
              <a:rPr lang="en-CH" dirty="0"/>
              <a:t>Agile development style</a:t>
            </a:r>
          </a:p>
          <a:p>
            <a:pPr lvl="1"/>
            <a:r>
              <a:rPr lang="en-CH" dirty="0"/>
              <a:t>Also non-technical support </a:t>
            </a:r>
          </a:p>
          <a:p>
            <a:r>
              <a:rPr lang="en-CH" sz="2200" dirty="0"/>
              <a:t>👥 </a:t>
            </a:r>
            <a:r>
              <a:rPr lang="en-GB" sz="2200" b="1" dirty="0"/>
              <a:t>Teamwork</a:t>
            </a:r>
            <a:r>
              <a:rPr lang="en-GB" sz="2200" dirty="0"/>
              <a:t> is essential to offer service of quality </a:t>
            </a:r>
          </a:p>
          <a:p>
            <a:pPr lvl="1"/>
            <a:r>
              <a:rPr lang="en-GB" dirty="0"/>
              <a:t>Diverse skillsets needed for ORD </a:t>
            </a:r>
          </a:p>
          <a:p>
            <a:pPr lvl="1"/>
            <a:r>
              <a:rPr lang="en-GB" dirty="0"/>
              <a:t>Systematic code reviews ensure quality </a:t>
            </a:r>
          </a:p>
          <a:p>
            <a:pPr lvl="1"/>
            <a:r>
              <a:rPr lang="en-GB" dirty="0"/>
              <a:t>Co-maintainer ensures resilience.</a:t>
            </a:r>
          </a:p>
          <a:p>
            <a:pPr lvl="1"/>
            <a:r>
              <a:rPr lang="en-GB" dirty="0"/>
              <a:t>Team continuous learning to follow fast-evolving tech landscape</a:t>
            </a:r>
          </a:p>
          <a:p>
            <a:r>
              <a:rPr lang="en-GB" b="1" dirty="0"/>
              <a:t>⏭️</a:t>
            </a:r>
            <a:r>
              <a:rPr lang="en-GB" dirty="0"/>
              <a:t> Questions remain around </a:t>
            </a:r>
            <a:r>
              <a:rPr lang="en-GB" b="1" dirty="0"/>
              <a:t>incentives &amp; community </a:t>
            </a:r>
          </a:p>
          <a:p>
            <a:pPr lvl="1"/>
            <a:r>
              <a:rPr lang="en-GB" i="1" dirty="0"/>
              <a:t>How do we fund, govern, and grow technical research commons, through open, community-driven models?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03D3F8-DD65-C52B-87B4-0F8FDD721E9E}"/>
              </a:ext>
            </a:extLst>
          </p:cNvPr>
          <p:cNvSpPr txBox="1">
            <a:spLocks/>
          </p:cNvSpPr>
          <p:nvPr/>
        </p:nvSpPr>
        <p:spPr bwMode="auto">
          <a:xfrm>
            <a:off x="797408" y="1321417"/>
            <a:ext cx="3150837" cy="3488204"/>
          </a:xfrm>
          <a:prstGeom prst="rect">
            <a:avLst/>
          </a:prstGeom>
        </p:spPr>
        <p:txBody>
          <a:bodyPr vert="horz" lIns="180000" tIns="45720" rIns="91440" bIns="45720" rtlCol="0">
            <a:normAutofit fontScale="775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H" b="1" dirty="0"/>
              <a:t>Challenges</a:t>
            </a:r>
          </a:p>
          <a:p>
            <a:r>
              <a:rPr lang="en-CH" dirty="0"/>
              <a:t>Poor documentation &amp; metadata </a:t>
            </a:r>
          </a:p>
          <a:p>
            <a:r>
              <a:rPr lang="en-CH" dirty="0"/>
              <a:t>Data harmonization </a:t>
            </a:r>
          </a:p>
          <a:p>
            <a:pPr lvl="1"/>
            <a:r>
              <a:rPr lang="en-GB" dirty="0"/>
              <a:t>e</a:t>
            </a:r>
            <a:r>
              <a:rPr lang="en-CH" dirty="0"/>
              <a:t>.g., defining ontologies</a:t>
            </a:r>
          </a:p>
          <a:p>
            <a:r>
              <a:rPr lang="en-CH" dirty="0"/>
              <a:t>Data collection obstacles</a:t>
            </a:r>
          </a:p>
          <a:p>
            <a:pPr lvl="1"/>
            <a:r>
              <a:rPr lang="en-CH" dirty="0"/>
              <a:t>reluctance to data sharing (e.g., delayed until paper publication)</a:t>
            </a:r>
          </a:p>
          <a:p>
            <a:r>
              <a:rPr lang="en-GB" dirty="0"/>
              <a:t>Choice of tools: easy, interoperable, maintainable </a:t>
            </a:r>
          </a:p>
          <a:p>
            <a:pPr lvl="1"/>
            <a:r>
              <a:rPr lang="en-GB" dirty="0"/>
              <a:t>Often trade-offs between common &amp; cutting-edge solutions… </a:t>
            </a:r>
          </a:p>
          <a:p>
            <a:r>
              <a:rPr lang="en-CH" dirty="0"/>
              <a:t>Balance between rapid prototyping &amp; scalable dev</a:t>
            </a:r>
          </a:p>
          <a:p>
            <a:r>
              <a:rPr lang="en-GB" dirty="0"/>
              <a:t>No obvious short-term benefits for researchers</a:t>
            </a:r>
          </a:p>
          <a:p>
            <a:pPr marL="0" indent="0">
              <a:buNone/>
            </a:pPr>
            <a:endParaRPr lang="en-CH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EE124A-A2B4-A518-8D25-E3901CC6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368" y="185764"/>
            <a:ext cx="1030634" cy="10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CD001-E636-BEE3-BFBF-712FFE3AB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C2512-6303-106E-9225-B3C52835C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8555" y="5306050"/>
            <a:ext cx="3671466" cy="3263504"/>
          </a:xfrm>
        </p:spPr>
        <p:txBody>
          <a:bodyPr/>
          <a:lstStyle/>
          <a:p>
            <a:r>
              <a:rPr lang="en-CH" dirty="0"/>
              <a:t>GPM API</a:t>
            </a:r>
          </a:p>
          <a:p>
            <a:r>
              <a:rPr lang="en-GB" dirty="0"/>
              <a:t>https://</a:t>
            </a:r>
            <a:r>
              <a:rPr lang="en-GB" dirty="0" err="1"/>
              <a:t>gpm-api.readthedocs.io</a:t>
            </a: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636DD-1459-16A4-9BD0-1E92A7E7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1CD7C-2161-7D43-862E-CE4C333CD873}" type="slidenum">
              <a:rPr lang="fr-FR" smtClean="0"/>
              <a:t>9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71BEA-B62C-3006-E080-E4E02C92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55481"/>
            <a:ext cx="6259413" cy="1072753"/>
          </a:xfrm>
        </p:spPr>
        <p:txBody>
          <a:bodyPr>
            <a:normAutofit/>
          </a:bodyPr>
          <a:lstStyle/>
          <a:p>
            <a:r>
              <a:rPr lang="en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Let’s turn ORD from a requirement …</a:t>
            </a:r>
            <a:br>
              <a:rPr lang="en-CH" b="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CH" b="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4F2F0-3DA7-B831-8161-1F0675E5F274}"/>
              </a:ext>
            </a:extLst>
          </p:cNvPr>
          <p:cNvSpPr txBox="1"/>
          <p:nvPr/>
        </p:nvSpPr>
        <p:spPr>
          <a:xfrm>
            <a:off x="2394442" y="6930873"/>
            <a:ext cx="45442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Let’s build research communities, not just research papers !</a:t>
            </a:r>
          </a:p>
          <a:p>
            <a:endParaRPr lang="en-CH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61CCFE-ADA0-0250-760E-D48F03F4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9" y="1266879"/>
            <a:ext cx="3579574" cy="3002223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EEB091-BF2B-AFDA-0CF8-193788F4F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0" r="4350" b="18560"/>
          <a:stretch>
            <a:fillRect/>
          </a:stretch>
        </p:blipFill>
        <p:spPr>
          <a:xfrm>
            <a:off x="4267016" y="3098028"/>
            <a:ext cx="2147787" cy="1869373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E84E0BD-1661-8738-A866-6ACBCCFFACC3}"/>
              </a:ext>
            </a:extLst>
          </p:cNvPr>
          <p:cNvSpPr txBox="1">
            <a:spLocks/>
          </p:cNvSpPr>
          <p:nvPr/>
        </p:nvSpPr>
        <p:spPr>
          <a:xfrm>
            <a:off x="4267016" y="1209759"/>
            <a:ext cx="4857649" cy="2484121"/>
          </a:xfrm>
          <a:prstGeom prst="rect">
            <a:avLst/>
          </a:prstGeom>
        </p:spPr>
        <p:txBody>
          <a:bodyPr/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DisdroDB</a:t>
            </a:r>
            <a:r>
              <a:rPr lang="en-US" b="1" dirty="0"/>
              <a:t> Rain Decentralized Data Archive</a:t>
            </a:r>
          </a:p>
          <a:p>
            <a:r>
              <a:rPr lang="en-US" dirty="0"/>
              <a:t>Aim : to harmonize and access rain data</a:t>
            </a:r>
          </a:p>
          <a:p>
            <a:r>
              <a:rPr lang="en-US" dirty="0"/>
              <a:t>Currently data from ≥400 stations (30 institutions)</a:t>
            </a:r>
          </a:p>
          <a:p>
            <a:r>
              <a:rPr lang="en-US" dirty="0"/>
              <a:t>Python package to standardize &amp; process data : ~500 downloads/month</a:t>
            </a:r>
          </a:p>
          <a:p>
            <a:pPr marL="0" indent="0">
              <a:buFont typeface="Wingdings"/>
              <a:buNone/>
            </a:pPr>
            <a:endParaRPr lang="en-US" dirty="0"/>
          </a:p>
          <a:p>
            <a:pPr marL="0" indent="0">
              <a:buFont typeface="Wingdings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1A48D-ADFD-A329-5AEF-0ACD20395A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0" b="14320"/>
          <a:stretch/>
        </p:blipFill>
        <p:spPr>
          <a:xfrm>
            <a:off x="5340909" y="3223742"/>
            <a:ext cx="3992108" cy="18169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5CB2318-42D8-4322-E382-7CAFFC324417}"/>
              </a:ext>
            </a:extLst>
          </p:cNvPr>
          <p:cNvSpPr txBox="1">
            <a:spLocks/>
          </p:cNvSpPr>
          <p:nvPr/>
        </p:nvSpPr>
        <p:spPr bwMode="auto">
          <a:xfrm>
            <a:off x="904875" y="137952"/>
            <a:ext cx="6259413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50">
                <a:solidFill>
                  <a:schemeClr val="tx1"/>
                </a:solidFill>
                <a:latin typeface="Arial"/>
                <a:ea typeface="Roboto Black"/>
                <a:cs typeface="+mj-cs"/>
              </a:defRPr>
            </a:lvl1pPr>
          </a:lstStyle>
          <a:p>
            <a:r>
              <a:rPr lang="en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n-CH" b="0" dirty="0">
                <a:latin typeface="Arial Narrow" panose="020B0604020202020204" pitchFamily="34" charset="0"/>
                <a:cs typeface="Arial Narrow" panose="020B0604020202020204" pitchFamily="34" charset="0"/>
              </a:rPr>
              <a:t>to an enabler of collaborative science 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4ECAD7-3534-BE18-2494-D7BC4E0F8F50}"/>
              </a:ext>
            </a:extLst>
          </p:cNvPr>
          <p:cNvSpPr/>
          <p:nvPr/>
        </p:nvSpPr>
        <p:spPr>
          <a:xfrm>
            <a:off x="3635896" y="4032714"/>
            <a:ext cx="398685" cy="373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10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">
      <a:majorFont>
        <a:latin typeface="Suisse Int'l EPFL Cond"/>
        <a:ea typeface="Arial"/>
        <a:cs typeface="Arial"/>
      </a:majorFont>
      <a:minorFont>
        <a:latin typeface="Suisse Int'l EPFL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bc129c-3b7a-4ec6-bc99-044e863a9e9b">
      <Terms xmlns="http://schemas.microsoft.com/office/infopath/2007/PartnerControls"/>
    </lcf76f155ced4ddcb4097134ff3c332f>
    <gc7d5424db48485e84a88e64a4f291ed xmlns="8cbc129c-3b7a-4ec6-bc99-044e863a9e9b">
      <Terms xmlns="http://schemas.microsoft.com/office/infopath/2007/PartnerControls"/>
    </gc7d5424db48485e84a88e64a4f291ed>
    <TaxCatchAll xmlns="41fbb2c2-4ead-45c8-9603-90a6437e61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6E36D7387735418D866E0DCE87A730" ma:contentTypeVersion="22" ma:contentTypeDescription="Create a new document." ma:contentTypeScope="" ma:versionID="d405394a8d6bee333af3c252cdcca93c">
  <xsd:schema xmlns:xsd="http://www.w3.org/2001/XMLSchema" xmlns:xs="http://www.w3.org/2001/XMLSchema" xmlns:p="http://schemas.microsoft.com/office/2006/metadata/properties" xmlns:ns2="8cbc129c-3b7a-4ec6-bc99-044e863a9e9b" xmlns:ns3="41fbb2c2-4ead-45c8-9603-90a6437e6117" targetNamespace="http://schemas.microsoft.com/office/2006/metadata/properties" ma:root="true" ma:fieldsID="82081bd4931ecd2540b2e462deea03ec" ns2:_="" ns3:_="">
    <xsd:import namespace="8cbc129c-3b7a-4ec6-bc99-044e863a9e9b"/>
    <xsd:import namespace="41fbb2c2-4ead-45c8-9603-90a6437e61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gc7d5424db48485e84a88e64a4f291e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129c-3b7a-4ec6-bc99-044e863a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21fbda-75be-4c33-b0c8-319ad1a56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gc7d5424db48485e84a88e64a4f291ed" ma:index="26" nillable="true" ma:taxonomy="true" ma:internalName="gc7d5424db48485e84a88e64a4f291ed" ma:taxonomyFieldName="Labs" ma:displayName="Labs" ma:default="" ma:fieldId="{0c7d5424-db48-485e-84a8-8e64a4f291ed}" ma:taxonomyMulti="true" ma:sspId="0221fbda-75be-4c33-b0c8-319ad1a56315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bb2c2-4ead-45c8-9603-90a6437e61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11b966-4140-478e-afa0-79548b799324}" ma:internalName="TaxCatchAll" ma:showField="CatchAllData" ma:web="41fbb2c2-4ead-45c8-9603-90a6437e6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25FD1-3525-40E9-B056-B42008BAB73D}">
  <ds:schemaRefs>
    <ds:schemaRef ds:uri="http://purl.org/dc/terms/"/>
    <ds:schemaRef ds:uri="http://purl.org/dc/elements/1.1/"/>
    <ds:schemaRef ds:uri="http://schemas.microsoft.com/office/2006/metadata/properties"/>
    <ds:schemaRef ds:uri="8cbc129c-3b7a-4ec6-bc99-044e863a9e9b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41fbb2c2-4ead-45c8-9603-90a6437e6117"/>
  </ds:schemaRefs>
</ds:datastoreItem>
</file>

<file path=customXml/itemProps2.xml><?xml version="1.0" encoding="utf-8"?>
<ds:datastoreItem xmlns:ds="http://schemas.openxmlformats.org/officeDocument/2006/customXml" ds:itemID="{C53985D1-541C-4A02-A954-A1589E4E0C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58535E-87CA-4AED-BF6B-7B372A18B9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bc129c-3b7a-4ec6-bc99-044e863a9e9b"/>
    <ds:schemaRef ds:uri="41fbb2c2-4ead-45c8-9603-90a6437e61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36099</TotalTime>
  <Words>1709</Words>
  <Application>Microsoft Office PowerPoint</Application>
  <DocSecurity>0</DocSecurity>
  <PresentationFormat>Affichage à l'écran (16:9)</PresentationFormat>
  <Paragraphs>235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Abadi MT Condensed Light</vt:lpstr>
      <vt:lpstr>Arial</vt:lpstr>
      <vt:lpstr>Arial Narrow</vt:lpstr>
      <vt:lpstr>Calibri</vt:lpstr>
      <vt:lpstr>ReithSans</vt:lpstr>
      <vt:lpstr>Roboto</vt:lpstr>
      <vt:lpstr>Suisse Int'l EPFL</vt:lpstr>
      <vt:lpstr>Wingdings</vt:lpstr>
      <vt:lpstr>Thème Office</vt:lpstr>
      <vt:lpstr>Lessons learned from 5 years of implementing FAIR practices</vt:lpstr>
      <vt:lpstr>Why ?</vt:lpstr>
      <vt:lpstr>Data &amp; software engineers at-hand for researchers Data &amp; software expertise to cover diverse technologies</vt:lpstr>
      <vt:lpstr>Data &amp; software engineers at-hand &amp; on demand Pay-per-use model like any shared infrastructure for researchers</vt:lpstr>
      <vt:lpstr>Supporting researchers with their data and code Fostering Open Research Data and FAIR practices</vt:lpstr>
      <vt:lpstr>Supporting researchers with their data and code Typical projects</vt:lpstr>
      <vt:lpstr>What are your biggest challenges &amp; learnings when making research data FAIR?</vt:lpstr>
      <vt:lpstr>Présentation PowerPoint</vt:lpstr>
      <vt:lpstr>Let’s turn ORD from a requirement … 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CRIC Coordination des respinfos IC</dc:title>
  <dc:subject/>
  <dc:creator>Laurent Desimone</dc:creator>
  <cp:keywords/>
  <dc:description/>
  <cp:lastModifiedBy>Guillaume Anciaux</cp:lastModifiedBy>
  <cp:revision>732</cp:revision>
  <cp:lastPrinted>2022-08-30T07:23:41Z</cp:lastPrinted>
  <dcterms:created xsi:type="dcterms:W3CDTF">2019-04-08T11:40:19Z</dcterms:created>
  <dcterms:modified xsi:type="dcterms:W3CDTF">2025-06-10T09:08:23Z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0x0101009A6E36D7387735418D866E0DCE87A730</vt:lpwstr>
  </property>
  <property fmtid="{D5CDD505-2E9C-101B-9397-08002B2CF9AE}" pid="3" name="MediaServiceImageTags">
    <vt:lpwstr/>
  </property>
  <property fmtid="{D5CDD505-2E9C-101B-9397-08002B2CF9AE}" pid="4" name="_dlc_DocIdItemGuid">
    <vt:lpwstr>3518960e-0e32-4c6b-ad7b-6c7ed3e60641</vt:lpwstr>
  </property>
  <property fmtid="{D5CDD505-2E9C-101B-9397-08002B2CF9AE}" pid="5" name="Labs">
    <vt:lpwstr/>
  </property>
</Properties>
</file>