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364" r:id="rId6"/>
    <p:sldId id="348" r:id="rId7"/>
    <p:sldId id="351" r:id="rId8"/>
    <p:sldId id="371" r:id="rId9"/>
    <p:sldId id="372" r:id="rId10"/>
    <p:sldId id="343" r:id="rId11"/>
    <p:sldId id="355" r:id="rId12"/>
    <p:sldId id="368" r:id="rId13"/>
    <p:sldId id="366" r:id="rId14"/>
    <p:sldId id="363" r:id="rId15"/>
    <p:sldId id="361" r:id="rId16"/>
    <p:sldId id="3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D9BD26-9ABB-4462-8D6E-5430F184E341}" name="Alma Schellart" initials="AS" userId="S::a.schellart_sheffield.ac.uk#ext#@udcgal.onmicrosoft.com::939ec16a-e90e-495b-b801-58e9bba2beb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FED"/>
    <a:srgbClr val="9966FF"/>
    <a:srgbClr val="C4DFEE"/>
    <a:srgbClr val="6D7A8F"/>
    <a:srgbClr val="041A32"/>
    <a:srgbClr val="539B69"/>
    <a:srgbClr val="6B6B73"/>
    <a:srgbClr val="EBF3F9"/>
    <a:srgbClr val="268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DC07D6-9222-23D4-3BF9-7C90C6FF5C3A}" v="3" dt="2024-06-08T17:02:23.2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4644" autoAdjust="0"/>
  </p:normalViewPr>
  <p:slideViewPr>
    <p:cSldViewPr snapToGrid="0" snapToObjects="1" showGuides="1">
      <p:cViewPr>
        <p:scale>
          <a:sx n="75" d="100"/>
          <a:sy n="75" d="100"/>
        </p:scale>
        <p:origin x="835" y="24"/>
      </p:cViewPr>
      <p:guideLst>
        <p:guide orient="horz" pos="2160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F065-F479-43D0-9AEF-5F472AD6833E}" type="datetimeFigureOut">
              <a:rPr lang="de-CH" smtClean="0"/>
              <a:t>10.06.2025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CH"/>
              <a:t>Präsentationtitel, Autor, Datum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FAC51-82F4-44FC-9041-F67151135A90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36652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B6DC4-6AE2-AE42-8395-566435C5968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Präsentationtitel, Autor, Datum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F3A20-AA59-234B-9A86-FA7131A55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595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Präsentationtitel, Autor, Datum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2F3A20-AA59-234B-9A86-FA7131A550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4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Präsentationtitel, Autor, Datum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2F3A20-AA59-234B-9A86-FA7131A550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7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Präsentationtitel, Autor, Datum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2F3A20-AA59-234B-9A86-FA7131A550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Präsentationtitel, Autor, Datum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2F3A20-AA59-234B-9A86-FA7131A550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64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Präsentationtitel, Autor, Datum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2F3A20-AA59-234B-9A86-FA7131A550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51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Präsentationtitel, Autor, Datum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2F3A20-AA59-234B-9A86-FA7131A550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32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Präsentationtitel, Autor, Datum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2F3A20-AA59-234B-9A86-FA7131A550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4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/>
          <a:srcRect r="7712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6779172" y="2354317"/>
            <a:ext cx="4939862" cy="19339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DA49915-E04E-9640-9D99-99990865B5B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9788" y="2713745"/>
            <a:ext cx="10793412" cy="723722"/>
          </a:xfrm>
        </p:spPr>
        <p:txBody>
          <a:bodyPr>
            <a:noAutofit/>
          </a:bodyPr>
          <a:lstStyle>
            <a:lvl1pPr algn="r">
              <a:defRPr sz="3400"/>
            </a:lvl1pPr>
          </a:lstStyle>
          <a:p>
            <a:pPr lvl="0" algn="r"/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4DA49915-E04E-9640-9D99-99990865B5B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9787" y="3797478"/>
            <a:ext cx="10793413" cy="723722"/>
          </a:xfrm>
        </p:spPr>
        <p:txBody>
          <a:bodyPr>
            <a:noAutofit/>
          </a:bodyPr>
          <a:lstStyle>
            <a:lvl1pPr algn="r">
              <a:defRPr sz="2800"/>
            </a:lvl1pPr>
          </a:lstStyle>
          <a:p>
            <a:pPr lvl="0" algn="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53665" y="230659"/>
            <a:ext cx="1694371" cy="4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28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ing and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FE2ED0CB-20B9-4F4C-9E39-FF744630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16B393AB-4287-734E-B7ED-3C3B00E81D26}"/>
              </a:ext>
            </a:extLst>
          </p:cNvPr>
          <p:cNvSpPr txBox="1">
            <a:spLocks/>
          </p:cNvSpPr>
          <p:nvPr userDrawn="1"/>
        </p:nvSpPr>
        <p:spPr>
          <a:xfrm>
            <a:off x="6128239" y="2584968"/>
            <a:ext cx="5730386" cy="41446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16B393AB-4287-734E-B7ED-3C3B00E81D26}"/>
              </a:ext>
            </a:extLst>
          </p:cNvPr>
          <p:cNvSpPr txBox="1">
            <a:spLocks/>
          </p:cNvSpPr>
          <p:nvPr userDrawn="1"/>
        </p:nvSpPr>
        <p:spPr>
          <a:xfrm>
            <a:off x="514106" y="2584968"/>
            <a:ext cx="5508251" cy="41446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514106" y="1274763"/>
            <a:ext cx="11344519" cy="711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6535985-C381-2A4B-9D7A-AE1724BEF0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52200" y="6356350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9FD799-117F-EE4F-9857-9141B17D18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6"/>
          </p:nvPr>
        </p:nvSpPr>
        <p:spPr>
          <a:xfrm>
            <a:off x="510931" y="2709643"/>
            <a:ext cx="3730480" cy="314408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7"/>
          </p:nvPr>
        </p:nvSpPr>
        <p:spPr>
          <a:xfrm>
            <a:off x="4321125" y="2709643"/>
            <a:ext cx="3730480" cy="314408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128145" y="2709641"/>
            <a:ext cx="3730480" cy="314408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0" name="Textplatzhalter 24"/>
          <p:cNvSpPr>
            <a:spLocks noGrp="1"/>
          </p:cNvSpPr>
          <p:nvPr>
            <p:ph type="body" sz="quarter" idx="19" hasCustomPrompt="1"/>
          </p:nvPr>
        </p:nvSpPr>
        <p:spPr>
          <a:xfrm>
            <a:off x="514350" y="2168525"/>
            <a:ext cx="11345863" cy="4324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indent="0">
              <a:buNone/>
            </a:pP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Textbaustein ganze Seite mit Zwischenüberschrift</a:t>
            </a:r>
          </a:p>
          <a:p>
            <a:pPr marL="0" indent="0">
              <a:buNone/>
            </a:pPr>
            <a:endParaRPr lang="de-CH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20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page with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FE2ED0CB-20B9-4F4C-9E39-FF744630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16B393AB-4287-734E-B7ED-3C3B00E81D26}"/>
              </a:ext>
            </a:extLst>
          </p:cNvPr>
          <p:cNvSpPr txBox="1">
            <a:spLocks/>
          </p:cNvSpPr>
          <p:nvPr userDrawn="1"/>
        </p:nvSpPr>
        <p:spPr>
          <a:xfrm>
            <a:off x="6128239" y="2584968"/>
            <a:ext cx="5730386" cy="41446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16B393AB-4287-734E-B7ED-3C3B00E81D26}"/>
              </a:ext>
            </a:extLst>
          </p:cNvPr>
          <p:cNvSpPr txBox="1">
            <a:spLocks/>
          </p:cNvSpPr>
          <p:nvPr userDrawn="1"/>
        </p:nvSpPr>
        <p:spPr>
          <a:xfrm>
            <a:off x="514106" y="2584968"/>
            <a:ext cx="5508251" cy="41446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514106" y="1274763"/>
            <a:ext cx="5614133" cy="711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514350" y="2236761"/>
            <a:ext cx="5508625" cy="4119589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6535985-C381-2A4B-9D7A-AE1724BEF0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52200" y="6356350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9FD799-117F-EE4F-9857-9141B17D18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315786" y="1763940"/>
            <a:ext cx="2649600" cy="2232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7"/>
          </p:nvPr>
        </p:nvSpPr>
        <p:spPr>
          <a:xfrm>
            <a:off x="9152933" y="1763940"/>
            <a:ext cx="2649600" cy="2232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8"/>
          </p:nvPr>
        </p:nvSpPr>
        <p:spPr>
          <a:xfrm>
            <a:off x="6315786" y="4124350"/>
            <a:ext cx="2649600" cy="2232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9"/>
          </p:nvPr>
        </p:nvSpPr>
        <p:spPr>
          <a:xfrm>
            <a:off x="9152933" y="4124350"/>
            <a:ext cx="2649600" cy="2232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015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Science that matters (white) &amp; Logo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0" y="53823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9" y="5584559"/>
            <a:ext cx="3529890" cy="131075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77" y="373917"/>
            <a:ext cx="2040304" cy="438638"/>
          </a:xfrm>
          <a:prstGeom prst="rect">
            <a:avLst/>
          </a:prstGeom>
        </p:spPr>
      </p:pic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6535985-C381-2A4B-9D7A-AE1724BEF0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52200" y="6356350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9FD799-117F-EE4F-9857-9141B17D1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57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2ED0CB-20B9-4F4C-9E39-FF744630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4" name="Tabellenplatzhalter 3"/>
          <p:cNvSpPr>
            <a:spLocks noGrp="1"/>
          </p:cNvSpPr>
          <p:nvPr>
            <p:ph type="tbl" sz="quarter" idx="10"/>
          </p:nvPr>
        </p:nvSpPr>
        <p:spPr bwMode="gray">
          <a:xfrm>
            <a:off x="914400" y="960436"/>
            <a:ext cx="10363200" cy="5851525"/>
          </a:xfrm>
        </p:spPr>
        <p:txBody>
          <a:bodyPr/>
          <a:lstStyle/>
          <a:p>
            <a:r>
              <a:rPr lang="en-US"/>
              <a:t>Click icon to add table</a:t>
            </a:r>
            <a:endParaRPr lang="de-CH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6535985-C381-2A4B-9D7A-AE1724BEF00D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56350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9FD799-117F-EE4F-9857-9141B17D1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8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with Eawa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2ED0CB-20B9-4F4C-9E39-FF744630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C6535985-C381-2A4B-9D7A-AE1724BEF00D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56350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9FD799-117F-EE4F-9857-9141B17D1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74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To insert your own icons*: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Insert</a:t>
              </a: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 &gt;&gt; </a:t>
              </a:r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Icons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200" i="1">
                  <a:solidFill>
                    <a:schemeClr val="accent2">
                      <a:lumMod val="50000"/>
                    </a:schemeClr>
                  </a:solidFill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60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cience that m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2ED0CB-20B9-4F4C-9E39-FF744630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124517-2F5B-744A-8D3D-956BA381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FF304-7A23-9549-9725-61879B9B9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D636F-8BC0-0A46-838C-06E296BF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9FD799-117F-EE4F-9857-9141B17D18D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3" y="5585691"/>
            <a:ext cx="3529591" cy="131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4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E2ED0CB-20B9-4F4C-9E39-FF744630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5" name="Textplatzhalt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168525"/>
            <a:ext cx="11345863" cy="4324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indent="0">
              <a:buNone/>
            </a:pP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Textbaustein ganze Seite mit Zwischenüberschrift</a:t>
            </a:r>
          </a:p>
          <a:p>
            <a:pPr marL="0" indent="0">
              <a:buNone/>
            </a:pPr>
            <a:endParaRPr lang="de-CH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2569845"/>
            <a:ext cx="11345863" cy="331311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b="0"/>
            </a:lvl1pPr>
          </a:lstStyle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Item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volorrovit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plis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modis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debitae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sunto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laut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aceptint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aboremped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omniasimolor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rem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expelia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vellit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ipiet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iusandant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unt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verempo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rerate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unte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doluptatem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earciatiatur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omni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nimus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enihit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fugiaes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iuribus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cipsum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nullore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stotati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sandaectur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simoluptatur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quatur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Eperios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etureictate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quidusamus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sintempos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molorion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estrum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alitiossus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earciatiatur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omni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nimus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enihit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fugiaes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iuribus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cipsum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nullore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stotati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sandaectur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simoluptatur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quatur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Eperios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etureictate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quidusamus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sintempos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molorion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estrum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alitiossus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514350" y="1274763"/>
            <a:ext cx="11345863" cy="711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6535985-C381-2A4B-9D7A-AE1724BEF0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52200" y="6356350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9FD799-117F-EE4F-9857-9141B17D1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91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out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E2ED0CB-20B9-4F4C-9E39-FF744630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2168525"/>
            <a:ext cx="11345863" cy="371443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b="0" baseline="0"/>
            </a:lvl1pPr>
          </a:lstStyle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Textbaustein ganze Seite ohne Zwischenüberschrift. Item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volorrovit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plis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modis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debitae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sunto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laut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aceptint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aboremped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omniasimolor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rem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expelia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vellit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ipiet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iusandant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unt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verempo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rerate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unte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doluptatem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earciatiatur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omni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nimus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enihit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fugiaes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iuribus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cipsum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nullore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stotati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sandaectur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simoluptatur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quatur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Eperios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etureictate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quidusamus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sintempos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molorion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estrum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alitiossus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earciatiatur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omni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nimus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enihit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fugiaes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iuribus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cipsum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nullore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stotati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sandaectur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simoluptatur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quatur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Eperios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etureictate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quidusamus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sintempos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molorion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estrum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alitiossus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514350" y="1274763"/>
            <a:ext cx="11345863" cy="711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6535985-C381-2A4B-9D7A-AE1724BEF0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52200" y="6356350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9FD799-117F-EE4F-9857-9141B17D1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76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E2ED0CB-20B9-4F4C-9E39-FF744630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514350" y="1274763"/>
            <a:ext cx="11345863" cy="711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5"/>
          </p:nvPr>
        </p:nvSpPr>
        <p:spPr>
          <a:xfrm>
            <a:off x="0" y="1986330"/>
            <a:ext cx="12192000" cy="487167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6535985-C381-2A4B-9D7A-AE1724BEF0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52200" y="6356350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9FD799-117F-EE4F-9857-9141B17D1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10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mes 1/2 page subhead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FE2ED0CB-20B9-4F4C-9E39-FF744630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16B393AB-4287-734E-B7ED-3C3B00E81D26}"/>
              </a:ext>
            </a:extLst>
          </p:cNvPr>
          <p:cNvSpPr txBox="1">
            <a:spLocks/>
          </p:cNvSpPr>
          <p:nvPr userDrawn="1"/>
        </p:nvSpPr>
        <p:spPr>
          <a:xfrm>
            <a:off x="6128239" y="2584968"/>
            <a:ext cx="5730386" cy="41446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16B393AB-4287-734E-B7ED-3C3B00E81D26}"/>
              </a:ext>
            </a:extLst>
          </p:cNvPr>
          <p:cNvSpPr txBox="1">
            <a:spLocks/>
          </p:cNvSpPr>
          <p:nvPr userDrawn="1"/>
        </p:nvSpPr>
        <p:spPr>
          <a:xfrm>
            <a:off x="514106" y="2584968"/>
            <a:ext cx="5508251" cy="41446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514106" y="2169043"/>
            <a:ext cx="5508625" cy="41592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6127865" y="2169042"/>
            <a:ext cx="5730760" cy="41592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514106" y="1274763"/>
            <a:ext cx="11344519" cy="711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514350" y="2607028"/>
            <a:ext cx="5508625" cy="3884613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6127621" y="2607028"/>
            <a:ext cx="5731004" cy="3884613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6535985-C381-2A4B-9D7A-AE1724BEF0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52200" y="6356350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9FD799-117F-EE4F-9857-9141B17D1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84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pag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FE2ED0CB-20B9-4F4C-9E39-FF744630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16B393AB-4287-734E-B7ED-3C3B00E81D26}"/>
              </a:ext>
            </a:extLst>
          </p:cNvPr>
          <p:cNvSpPr txBox="1">
            <a:spLocks/>
          </p:cNvSpPr>
          <p:nvPr userDrawn="1"/>
        </p:nvSpPr>
        <p:spPr>
          <a:xfrm>
            <a:off x="6128239" y="2584968"/>
            <a:ext cx="5730386" cy="41446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16B393AB-4287-734E-B7ED-3C3B00E81D26}"/>
              </a:ext>
            </a:extLst>
          </p:cNvPr>
          <p:cNvSpPr txBox="1">
            <a:spLocks/>
          </p:cNvSpPr>
          <p:nvPr userDrawn="1"/>
        </p:nvSpPr>
        <p:spPr>
          <a:xfrm>
            <a:off x="514106" y="2584968"/>
            <a:ext cx="5508251" cy="41446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514106" y="2169043"/>
            <a:ext cx="5508625" cy="41592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514106" y="1274763"/>
            <a:ext cx="5614133" cy="711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514350" y="2607028"/>
            <a:ext cx="5508625" cy="3884613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6127750" y="1274763"/>
            <a:ext cx="6064250" cy="55832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6535985-C381-2A4B-9D7A-AE1724BEF0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52200" y="6356350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9FD799-117F-EE4F-9857-9141B17D1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99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2 Pag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FE2ED0CB-20B9-4F4C-9E39-FF744630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16B393AB-4287-734E-B7ED-3C3B00E81D26}"/>
              </a:ext>
            </a:extLst>
          </p:cNvPr>
          <p:cNvSpPr txBox="1">
            <a:spLocks/>
          </p:cNvSpPr>
          <p:nvPr userDrawn="1"/>
        </p:nvSpPr>
        <p:spPr>
          <a:xfrm>
            <a:off x="514106" y="2584968"/>
            <a:ext cx="5508251" cy="41446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6535985-C381-2A4B-9D7A-AE1724BEF0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52200" y="6356350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9FD799-117F-EE4F-9857-9141B17D18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4"/>
          </p:nvPr>
        </p:nvSpPr>
        <p:spPr>
          <a:xfrm>
            <a:off x="6127750" y="1274763"/>
            <a:ext cx="6064250" cy="55832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6"/>
          </p:nvPr>
        </p:nvSpPr>
        <p:spPr>
          <a:xfrm>
            <a:off x="-3204" y="1274763"/>
            <a:ext cx="6064250" cy="55832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0200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FE2ED0CB-20B9-4F4C-9E39-FF744630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16B393AB-4287-734E-B7ED-3C3B00E81D26}"/>
              </a:ext>
            </a:extLst>
          </p:cNvPr>
          <p:cNvSpPr txBox="1">
            <a:spLocks/>
          </p:cNvSpPr>
          <p:nvPr userDrawn="1"/>
        </p:nvSpPr>
        <p:spPr>
          <a:xfrm>
            <a:off x="6128239" y="2584968"/>
            <a:ext cx="5730386" cy="41446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16B393AB-4287-734E-B7ED-3C3B00E81D26}"/>
              </a:ext>
            </a:extLst>
          </p:cNvPr>
          <p:cNvSpPr txBox="1">
            <a:spLocks/>
          </p:cNvSpPr>
          <p:nvPr userDrawn="1"/>
        </p:nvSpPr>
        <p:spPr>
          <a:xfrm>
            <a:off x="514106" y="2584968"/>
            <a:ext cx="5508251" cy="41446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514106" y="1274763"/>
            <a:ext cx="11344519" cy="711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6535985-C381-2A4B-9D7A-AE1724BEF0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52200" y="6356350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9FD799-117F-EE4F-9857-9141B17D18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6"/>
          </p:nvPr>
        </p:nvSpPr>
        <p:spPr>
          <a:xfrm>
            <a:off x="510931" y="2709643"/>
            <a:ext cx="3730480" cy="314408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7"/>
          </p:nvPr>
        </p:nvSpPr>
        <p:spPr>
          <a:xfrm>
            <a:off x="4321125" y="2709643"/>
            <a:ext cx="3730480" cy="314408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128145" y="2709641"/>
            <a:ext cx="3730480" cy="314408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631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37475B-D27A-8048-93FE-CCCF74A98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AD73D-2FBF-BA47-9C32-63605F350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5278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49" r:id="rId3"/>
    <p:sldLayoutId id="2147483660" r:id="rId4"/>
    <p:sldLayoutId id="2147483661" r:id="rId5"/>
    <p:sldLayoutId id="2147483652" r:id="rId6"/>
    <p:sldLayoutId id="2147483662" r:id="rId7"/>
    <p:sldLayoutId id="2147483665" r:id="rId8"/>
    <p:sldLayoutId id="2147483666" r:id="rId9"/>
    <p:sldLayoutId id="2147483667" r:id="rId10"/>
    <p:sldLayoutId id="2147483669" r:id="rId11"/>
    <p:sldLayoutId id="2147483650" r:id="rId12"/>
    <p:sldLayoutId id="2147483664" r:id="rId13"/>
    <p:sldLayoutId id="2147483663" r:id="rId14"/>
    <p:sldLayoutId id="2147483671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DA49915-E04E-9640-9D99-99990865B5B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90880" y="1963272"/>
            <a:ext cx="10942319" cy="1787961"/>
          </a:xfrm>
        </p:spPr>
        <p:txBody>
          <a:bodyPr>
            <a:normAutofit/>
          </a:bodyPr>
          <a:lstStyle/>
          <a:p>
            <a:pPr algn="r"/>
            <a:r>
              <a:rPr lang="en-US" sz="3600" dirty="0"/>
              <a:t>A FAIR metadata standard for observation data from urban drainage systems (</a:t>
            </a:r>
            <a:r>
              <a:rPr lang="en-US" sz="3600" dirty="0" err="1"/>
              <a:t>WaterML</a:t>
            </a:r>
            <a:r>
              <a:rPr lang="en-US" sz="3600" dirty="0"/>
              <a:t>-UD) </a:t>
            </a:r>
            <a:endParaRPr lang="de-CH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DA49915-E04E-9640-9D99-99990865B5B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08738" y="4609920"/>
            <a:ext cx="3801266" cy="1435203"/>
          </a:xfrm>
        </p:spPr>
        <p:txBody>
          <a:bodyPr>
            <a:normAutofit/>
          </a:bodyPr>
          <a:lstStyle/>
          <a:p>
            <a:pPr algn="r"/>
            <a:r>
              <a:rPr lang="de-CH" sz="2800" b="0" i="1" dirty="0"/>
              <a:t>Alfredo </a:t>
            </a:r>
            <a:r>
              <a:rPr lang="de-CH" sz="2800" b="0" i="1" dirty="0" err="1" smtClean="0"/>
              <a:t>Chavarr</a:t>
            </a:r>
            <a:r>
              <a:rPr lang="es-CR" sz="2800" b="0" i="1" dirty="0" smtClean="0"/>
              <a:t>í</a:t>
            </a:r>
            <a:r>
              <a:rPr lang="de-CH" sz="2800" b="0" i="1" dirty="0" smtClean="0"/>
              <a:t>a </a:t>
            </a:r>
          </a:p>
          <a:p>
            <a:pPr algn="r"/>
            <a:r>
              <a:rPr lang="de-CH" sz="2800" b="0" i="1" dirty="0" smtClean="0"/>
              <a:t>Jörg Rieckermann</a:t>
            </a:r>
            <a:endParaRPr lang="de-CH" sz="2800" b="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36" y="3036890"/>
            <a:ext cx="5547873" cy="36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6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514350" y="623269"/>
            <a:ext cx="8741410" cy="711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A complete data exchange standard for UDS</a:t>
            </a:r>
            <a:endParaRPr lang="de-CH" sz="32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672" y="1574538"/>
            <a:ext cx="4234790" cy="22965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0" name="Text Placeholder 1"/>
          <p:cNvSpPr txBox="1">
            <a:spLocks/>
          </p:cNvSpPr>
          <p:nvPr/>
        </p:nvSpPr>
        <p:spPr>
          <a:xfrm>
            <a:off x="514350" y="2649398"/>
            <a:ext cx="5275279" cy="2443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Code lists (vocabularies)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sz="3200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Ontology</a:t>
            </a:r>
            <a:endParaRPr lang="en-US" sz="3200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Conceptual model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971110" y="4123368"/>
            <a:ext cx="32419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Symbol" panose="05050102010706020507" pitchFamily="18" charset="2"/>
              <a:buChar char="-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Define the structure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Model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classes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and properties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Multi-lingual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Reusable across systems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971110" y="5261326"/>
            <a:ext cx="3156011" cy="1233471"/>
            <a:chOff x="4775431" y="4389533"/>
            <a:chExt cx="3156011" cy="123347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431" y="4389533"/>
              <a:ext cx="1809493" cy="1233471"/>
            </a:xfrm>
            <a:prstGeom prst="rect">
              <a:avLst/>
            </a:prstGeom>
          </p:spPr>
        </p:pic>
        <p:sp>
          <p:nvSpPr>
            <p:cNvPr id="34" name="Text Placeholder 1"/>
            <p:cNvSpPr txBox="1">
              <a:spLocks/>
            </p:cNvSpPr>
            <p:nvPr/>
          </p:nvSpPr>
          <p:spPr>
            <a:xfrm>
              <a:off x="6535016" y="4514276"/>
              <a:ext cx="1396426" cy="983984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/>
                <a:t>SSN</a:t>
              </a:r>
            </a:p>
            <a:p>
              <a:pPr algn="ctr"/>
              <a:r>
                <a:rPr lang="en-US" sz="2800" dirty="0"/>
                <a:t>SOSA</a:t>
              </a:r>
              <a:endParaRPr lang="de-C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321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514350" y="623269"/>
            <a:ext cx="8741410" cy="711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A complete data exchange standard for UDS</a:t>
            </a:r>
            <a:endParaRPr lang="de-CH" sz="3200" dirty="0"/>
          </a:p>
        </p:txBody>
      </p:sp>
      <p:sp>
        <p:nvSpPr>
          <p:cNvPr id="28" name="Text Placeholder 1"/>
          <p:cNvSpPr txBox="1">
            <a:spLocks/>
          </p:cNvSpPr>
          <p:nvPr/>
        </p:nvSpPr>
        <p:spPr>
          <a:xfrm>
            <a:off x="514350" y="2649398"/>
            <a:ext cx="5275279" cy="2443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Code lists (vocabularies)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Ontology</a:t>
            </a:r>
            <a:endParaRPr lang="en-US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sz="3200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Conceptual model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759" y="1424370"/>
            <a:ext cx="3116359" cy="1774919"/>
          </a:xfrm>
          <a:prstGeom prst="rect">
            <a:avLst/>
          </a:prstGeom>
        </p:spPr>
      </p:pic>
      <p:pic>
        <p:nvPicPr>
          <p:cNvPr id="32" name="Picture 2" descr="Open Geospatial Consortium - Wikipedi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16630" r="5625" b="16992"/>
          <a:stretch/>
        </p:blipFill>
        <p:spPr bwMode="auto">
          <a:xfrm>
            <a:off x="5931758" y="1871473"/>
            <a:ext cx="2065872" cy="80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C:\Users\chavaral\AppData\Local\Microsoft\Windows\INetCache\Content.MSO\37FB7C2F.tmp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/>
          <a:stretch/>
        </p:blipFill>
        <p:spPr bwMode="auto">
          <a:xfrm>
            <a:off x="6136721" y="4138376"/>
            <a:ext cx="5119397" cy="25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 Placeholder 1"/>
          <p:cNvSpPr txBox="1">
            <a:spLocks/>
          </p:cNvSpPr>
          <p:nvPr/>
        </p:nvSpPr>
        <p:spPr>
          <a:xfrm>
            <a:off x="6535786" y="3766022"/>
            <a:ext cx="4321268" cy="372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UML class diagram model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14351" y="623268"/>
            <a:ext cx="8680449" cy="982011"/>
          </a:xfrm>
        </p:spPr>
        <p:txBody>
          <a:bodyPr/>
          <a:lstStyle/>
          <a:p>
            <a:r>
              <a:rPr lang="en-US" sz="3200" dirty="0" smtClean="0"/>
              <a:t>What the future of the project looks like</a:t>
            </a:r>
            <a:endParaRPr lang="de-CH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00" y="2990338"/>
            <a:ext cx="1871663" cy="1871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280" y="2177746"/>
            <a:ext cx="5274310" cy="3939717"/>
          </a:xfrm>
          <a:prstGeom prst="rect">
            <a:avLst/>
          </a:prstGeom>
        </p:spPr>
      </p:pic>
      <p:sp>
        <p:nvSpPr>
          <p:cNvPr id="17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21946" y="3089131"/>
            <a:ext cx="3630929" cy="1674075"/>
          </a:xfrm>
        </p:spPr>
        <p:txBody>
          <a:bodyPr>
            <a:noAutofit/>
          </a:bodyPr>
          <a:lstStyle/>
          <a:p>
            <a:pPr algn="ctr">
              <a:tabLst>
                <a:tab pos="5386388" algn="ctr"/>
                <a:tab pos="11123613" algn="r"/>
              </a:tabLst>
            </a:pPr>
            <a:r>
              <a:rPr lang="de-CH" sz="3600" dirty="0" smtClean="0">
                <a:solidFill>
                  <a:srgbClr val="FF0000"/>
                </a:solidFill>
              </a:rPr>
              <a:t>INSCRIBE</a:t>
            </a:r>
            <a:endParaRPr lang="de-CH" sz="3600" dirty="0">
              <a:solidFill>
                <a:srgbClr val="FF0000"/>
              </a:solidFill>
            </a:endParaRPr>
          </a:p>
          <a:p>
            <a:r>
              <a:rPr lang="en-US" sz="1800" dirty="0" smtClean="0"/>
              <a:t>Explor</a:t>
            </a:r>
            <a:r>
              <a:rPr lang="en-US" sz="1800" dirty="0" smtClean="0">
                <a:solidFill>
                  <a:srgbClr val="FF0000"/>
                </a:solidFill>
              </a:rPr>
              <a:t>in</a:t>
            </a:r>
            <a:r>
              <a:rPr lang="en-US" sz="1800" dirty="0" smtClean="0"/>
              <a:t>g </a:t>
            </a:r>
            <a:r>
              <a:rPr lang="en-US" sz="1800" dirty="0"/>
              <a:t>and </a:t>
            </a:r>
            <a:r>
              <a:rPr lang="en-US" sz="1800" dirty="0" smtClean="0">
                <a:solidFill>
                  <a:srgbClr val="FF0000"/>
                </a:solidFill>
              </a:rPr>
              <a:t>s</a:t>
            </a:r>
            <a:r>
              <a:rPr lang="en-US" sz="1800" dirty="0" smtClean="0"/>
              <a:t>trengthening reprodu</a:t>
            </a:r>
            <a:r>
              <a:rPr lang="en-US" sz="1800" dirty="0" smtClean="0">
                <a:solidFill>
                  <a:srgbClr val="FF0000"/>
                </a:solidFill>
              </a:rPr>
              <a:t>c</a:t>
            </a:r>
            <a:r>
              <a:rPr lang="en-US" sz="1800" dirty="0" smtClean="0"/>
              <a:t>ible </a:t>
            </a:r>
            <a:r>
              <a:rPr lang="en-US" sz="1800" dirty="0" smtClean="0">
                <a:solidFill>
                  <a:srgbClr val="FF0000"/>
                </a:solidFill>
              </a:rPr>
              <a:t>r</a:t>
            </a:r>
            <a:r>
              <a:rPr lang="en-US" sz="1800" dirty="0" smtClean="0"/>
              <a:t>esearch pract</a:t>
            </a:r>
            <a:r>
              <a:rPr lang="en-US" sz="1800" dirty="0" smtClean="0">
                <a:solidFill>
                  <a:srgbClr val="FF0000"/>
                </a:solidFill>
              </a:rPr>
              <a:t>i</a:t>
            </a:r>
            <a:r>
              <a:rPr lang="en-US" sz="1800" dirty="0" smtClean="0"/>
              <a:t>ces </a:t>
            </a:r>
            <a:r>
              <a:rPr lang="en-US" sz="1800" dirty="0"/>
              <a:t>in </a:t>
            </a:r>
            <a:r>
              <a:rPr lang="en-US" sz="1800" dirty="0" smtClean="0"/>
              <a:t>ur</a:t>
            </a:r>
            <a:r>
              <a:rPr lang="en-US" sz="1800" dirty="0" smtClean="0">
                <a:solidFill>
                  <a:srgbClr val="FF0000"/>
                </a:solidFill>
              </a:rPr>
              <a:t>b</a:t>
            </a:r>
            <a:r>
              <a:rPr lang="en-US" sz="1800" dirty="0" smtClean="0"/>
              <a:t>an drainag</a:t>
            </a:r>
            <a:r>
              <a:rPr lang="en-US" sz="1800" dirty="0" smtClean="0">
                <a:solidFill>
                  <a:srgbClr val="FF0000"/>
                </a:solidFill>
              </a:rPr>
              <a:t>e</a:t>
            </a:r>
            <a:endParaRPr lang="de-CH" sz="2000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323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07B03D0-7939-723C-2544-1929C3C3C4DF}"/>
              </a:ext>
            </a:extLst>
          </p:cNvPr>
          <p:cNvSpPr txBox="1">
            <a:spLocks/>
          </p:cNvSpPr>
          <p:nvPr/>
        </p:nvSpPr>
        <p:spPr>
          <a:xfrm>
            <a:off x="1355731" y="2621091"/>
            <a:ext cx="2770048" cy="33546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Questions, comments:</a:t>
            </a:r>
            <a:endParaRPr lang="pt-BR" b="0" dirty="0"/>
          </a:p>
          <a:p>
            <a:endParaRPr lang="de-CH" b="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CE55868-D4DF-E720-4C70-D743762E3E6D}"/>
              </a:ext>
            </a:extLst>
          </p:cNvPr>
          <p:cNvSpPr txBox="1">
            <a:spLocks/>
          </p:cNvSpPr>
          <p:nvPr/>
        </p:nvSpPr>
        <p:spPr>
          <a:xfrm>
            <a:off x="1200510" y="1657787"/>
            <a:ext cx="5664618" cy="6586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Thank you for your attention!</a:t>
            </a:r>
            <a:endParaRPr lang="de-CH" sz="2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BBF77CE-07EA-013E-01AA-B8465EFF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28" y="5029512"/>
            <a:ext cx="1358092" cy="135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43B34A-BAA6-F225-4AC2-A27C590F1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74" y="4981067"/>
            <a:ext cx="1383930" cy="1383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60DE9-882F-F1F4-FF81-A9F2DEF17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288" y="4981068"/>
            <a:ext cx="1383930" cy="1383928"/>
          </a:xfrm>
          <a:prstGeom prst="rect">
            <a:avLst/>
          </a:prstGeom>
        </p:spPr>
      </p:pic>
      <p:pic>
        <p:nvPicPr>
          <p:cNvPr id="10" name="Picture 4" descr="Luís Moreira de Sousa">
            <a:extLst>
              <a:ext uri="{FF2B5EF4-FFF2-40B4-BE49-F238E27FC236}">
                <a16:creationId xmlns:a16="http://schemas.microsoft.com/office/drawing/2014/main" id="{C59D2D57-3DCC-5B30-D41A-C01300F15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79" y="5029512"/>
            <a:ext cx="1358092" cy="135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69B6A1-49CB-7DFC-2DFD-5182BDA47E2A}"/>
              </a:ext>
            </a:extLst>
          </p:cNvPr>
          <p:cNvSpPr txBox="1"/>
          <p:nvPr/>
        </p:nvSpPr>
        <p:spPr>
          <a:xfrm>
            <a:off x="9635708" y="6428026"/>
            <a:ext cx="1208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</a:t>
            </a:r>
            <a:r>
              <a:rPr lang="en-US" sz="1800" dirty="0"/>
              <a:t>lfredo</a:t>
            </a:r>
            <a:endParaRPr lang="LID4096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A54B16-5C72-C22D-EC18-BF8124C2885C}"/>
              </a:ext>
            </a:extLst>
          </p:cNvPr>
          <p:cNvSpPr txBox="1"/>
          <p:nvPr/>
        </p:nvSpPr>
        <p:spPr>
          <a:xfrm>
            <a:off x="1607295" y="6417866"/>
            <a:ext cx="1208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Jörg</a:t>
            </a:r>
            <a:endParaRPr lang="LID4096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CB2DCA-E524-6F19-108A-C9EB0A252F61}"/>
              </a:ext>
            </a:extLst>
          </p:cNvPr>
          <p:cNvSpPr txBox="1"/>
          <p:nvPr/>
        </p:nvSpPr>
        <p:spPr>
          <a:xfrm>
            <a:off x="4277220" y="6417866"/>
            <a:ext cx="1208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Luís</a:t>
            </a:r>
            <a:endParaRPr lang="LID409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58D5CC-79F1-3137-5EE2-61AF6D0EE00F}"/>
              </a:ext>
            </a:extLst>
          </p:cNvPr>
          <p:cNvSpPr txBox="1"/>
          <p:nvPr/>
        </p:nvSpPr>
        <p:spPr>
          <a:xfrm>
            <a:off x="6902053" y="6417866"/>
            <a:ext cx="1208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João</a:t>
            </a:r>
            <a:endParaRPr lang="LID4096" dirty="0"/>
          </a:p>
        </p:txBody>
      </p:sp>
      <p:sp>
        <p:nvSpPr>
          <p:cNvPr id="15" name="Rounded Rectangle 14"/>
          <p:cNvSpPr/>
          <p:nvPr/>
        </p:nvSpPr>
        <p:spPr>
          <a:xfrm>
            <a:off x="1355731" y="2986822"/>
            <a:ext cx="3266920" cy="39573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R" dirty="0" smtClean="0"/>
              <a:t>alfredo.chavarria@eawag.ch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6035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Picture 36" descr="https://i.pinimg.com/736x/06/41/26/0641264b055f873963a5ce80a86534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8690"/>
          <a:stretch/>
        </p:blipFill>
        <p:spPr bwMode="auto">
          <a:xfrm>
            <a:off x="269176" y="1369055"/>
            <a:ext cx="2012276" cy="230068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14351" y="623269"/>
            <a:ext cx="5784850" cy="711200"/>
          </a:xfrm>
        </p:spPr>
        <p:txBody>
          <a:bodyPr/>
          <a:lstStyle/>
          <a:p>
            <a:r>
              <a:rPr lang="en-US" sz="3200" dirty="0" smtClean="0"/>
              <a:t>Urban Drainage Systems</a:t>
            </a:r>
            <a:endParaRPr lang="de-CH" sz="3200" dirty="0"/>
          </a:p>
        </p:txBody>
      </p:sp>
      <p:sp>
        <p:nvSpPr>
          <p:cNvPr id="27" name="Text Placeholder 1"/>
          <p:cNvSpPr txBox="1">
            <a:spLocks/>
          </p:cNvSpPr>
          <p:nvPr/>
        </p:nvSpPr>
        <p:spPr>
          <a:xfrm>
            <a:off x="8416753" y="2460089"/>
            <a:ext cx="3775247" cy="2194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omplex systems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€ € €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infrastructure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continuous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monitoring from multiple sensors</a:t>
            </a:r>
            <a:endParaRPr lang="de-CH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CH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CH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8" name="Picture 4" descr="A Visit to Zurich's Sewage Works - 09-05-2022 in Oxford, 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655" y="2054509"/>
            <a:ext cx="2898532" cy="260003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Red color arrow of computer , red arrow, red down arrow - PNGAr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1058" y="3765505"/>
            <a:ext cx="924262" cy="108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2" b="2156"/>
          <a:stretch/>
        </p:blipFill>
        <p:spPr bwMode="auto">
          <a:xfrm>
            <a:off x="3792428" y="4558391"/>
            <a:ext cx="4036679" cy="21109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0" descr="Red color arrow of computer , red arrow, red down arrow - PNGAr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63171" y="4784815"/>
            <a:ext cx="914569" cy="107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Placeholder 1"/>
          <p:cNvSpPr txBox="1">
            <a:spLocks/>
          </p:cNvSpPr>
          <p:nvPr/>
        </p:nvSpPr>
        <p:spPr>
          <a:xfrm>
            <a:off x="8416753" y="4856601"/>
            <a:ext cx="3281053" cy="988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owards digital representation</a:t>
            </a:r>
            <a:endParaRPr lang="de-CH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40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4245782"/>
            <a:ext cx="12192000" cy="261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298928" y="6147511"/>
            <a:ext cx="2390913" cy="579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observations</a:t>
            </a:r>
            <a:endParaRPr lang="de-CH" sz="24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94"/>
          <a:stretch/>
        </p:blipFill>
        <p:spPr>
          <a:xfrm flipH="1">
            <a:off x="10620363" y="4822532"/>
            <a:ext cx="1197475" cy="931706"/>
          </a:xfrm>
          <a:prstGeom prst="rect">
            <a:avLst/>
          </a:prstGeom>
        </p:spPr>
      </p:pic>
      <p:pic>
        <p:nvPicPr>
          <p:cNvPr id="2054" name="Picture 6" descr="Eawag - Swiss Federal Institute of Aquatic Science and Technology - Eaw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780388"/>
            <a:ext cx="1996541" cy="113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r="12619" b="14109"/>
          <a:stretch/>
        </p:blipFill>
        <p:spPr>
          <a:xfrm>
            <a:off x="3545055" y="4922370"/>
            <a:ext cx="758119" cy="864274"/>
          </a:xfrm>
          <a:prstGeom prst="rect">
            <a:avLst/>
          </a:prstGeom>
        </p:spPr>
      </p:pic>
      <p:cxnSp>
        <p:nvCxnSpPr>
          <p:cNvPr id="19" name="Straight Connector 18"/>
          <p:cNvCxnSpPr>
            <a:stCxn id="2069" idx="3"/>
          </p:cNvCxnSpPr>
          <p:nvPr/>
        </p:nvCxnSpPr>
        <p:spPr>
          <a:xfrm flipV="1">
            <a:off x="9368966" y="5361295"/>
            <a:ext cx="1370912" cy="11099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"/>
          <p:cNvSpPr txBox="1">
            <a:spLocks/>
          </p:cNvSpPr>
          <p:nvPr/>
        </p:nvSpPr>
        <p:spPr>
          <a:xfrm>
            <a:off x="7635191" y="6143553"/>
            <a:ext cx="2776543" cy="765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data format</a:t>
            </a:r>
            <a:endParaRPr lang="de-CH" sz="24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6" name="Straight Connector 25"/>
          <p:cNvCxnSpPr>
            <a:stCxn id="2054" idx="3"/>
            <a:endCxn id="10" idx="1"/>
          </p:cNvCxnSpPr>
          <p:nvPr/>
        </p:nvCxnSpPr>
        <p:spPr>
          <a:xfrm>
            <a:off x="2510891" y="5347739"/>
            <a:ext cx="1034164" cy="6768"/>
          </a:xfrm>
          <a:prstGeom prst="bentConnector3">
            <a:avLst>
              <a:gd name="adj1" fmla="val 50000"/>
            </a:avLst>
          </a:prstGeom>
          <a:ln w="5715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/>
          <p:cNvCxnSpPr>
            <a:stCxn id="10" idx="3"/>
            <a:endCxn id="32" idx="1"/>
          </p:cNvCxnSpPr>
          <p:nvPr/>
        </p:nvCxnSpPr>
        <p:spPr>
          <a:xfrm>
            <a:off x="4303174" y="5354507"/>
            <a:ext cx="1084268" cy="13577"/>
          </a:xfrm>
          <a:prstGeom prst="line">
            <a:avLst/>
          </a:prstGeom>
          <a:ln w="5715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1"/>
          <p:cNvSpPr txBox="1">
            <a:spLocks/>
          </p:cNvSpPr>
          <p:nvPr/>
        </p:nvSpPr>
        <p:spPr>
          <a:xfrm>
            <a:off x="2792508" y="6151691"/>
            <a:ext cx="2390913" cy="579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storage</a:t>
            </a:r>
            <a:endParaRPr lang="de-CH" sz="24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52" name="Straight Connector 51"/>
          <p:cNvCxnSpPr>
            <a:stCxn id="32" idx="3"/>
            <a:endCxn id="2069" idx="1"/>
          </p:cNvCxnSpPr>
          <p:nvPr/>
        </p:nvCxnSpPr>
        <p:spPr>
          <a:xfrm>
            <a:off x="7396710" y="5368084"/>
            <a:ext cx="1094894" cy="4310"/>
          </a:xfrm>
          <a:prstGeom prst="line">
            <a:avLst/>
          </a:prstGeom>
          <a:ln w="5715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9" name="Picture 206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8270" r="17370" b="20844"/>
          <a:stretch/>
        </p:blipFill>
        <p:spPr>
          <a:xfrm>
            <a:off x="8491604" y="4887536"/>
            <a:ext cx="877362" cy="969716"/>
          </a:xfrm>
          <a:prstGeom prst="rect">
            <a:avLst/>
          </a:prstGeom>
        </p:spPr>
      </p:pic>
      <p:sp>
        <p:nvSpPr>
          <p:cNvPr id="67" name="Text Placeholder 1"/>
          <p:cNvSpPr txBox="1">
            <a:spLocks/>
          </p:cNvSpPr>
          <p:nvPr/>
        </p:nvSpPr>
        <p:spPr>
          <a:xfrm>
            <a:off x="10512511" y="6143553"/>
            <a:ext cx="1491130" cy="579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users</a:t>
            </a:r>
            <a:endParaRPr lang="de-CH" sz="24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Text Placeholder 1"/>
          <p:cNvSpPr txBox="1">
            <a:spLocks/>
          </p:cNvSpPr>
          <p:nvPr/>
        </p:nvSpPr>
        <p:spPr>
          <a:xfrm>
            <a:off x="6303113" y="1650770"/>
            <a:ext cx="4277246" cy="1470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Open access dataset</a:t>
            </a:r>
          </a:p>
          <a:p>
            <a:pPr algn="r"/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………………………………………….</a:t>
            </a:r>
          </a:p>
          <a:p>
            <a:pPr algn="r"/>
            <a:r>
              <a:rPr lang="en-US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standardized framework</a:t>
            </a:r>
          </a:p>
          <a:p>
            <a:pPr algn="r"/>
            <a:r>
              <a:rPr lang="en-US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long documentation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complex database </a:t>
            </a:r>
            <a:r>
              <a:rPr lang="en-US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structure</a:t>
            </a:r>
            <a:endParaRPr lang="en-US" sz="20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1" name="Text Placeholder 1"/>
          <p:cNvSpPr txBox="1">
            <a:spLocks/>
          </p:cNvSpPr>
          <p:nvPr/>
        </p:nvSpPr>
        <p:spPr>
          <a:xfrm>
            <a:off x="514350" y="623269"/>
            <a:ext cx="7176769" cy="71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Use case: </a:t>
            </a:r>
            <a:r>
              <a:rPr lang="en-US" sz="3200" b="0" dirty="0" smtClean="0"/>
              <a:t>Urban Water Observatory</a:t>
            </a:r>
            <a:endParaRPr lang="de-CH" b="0" dirty="0"/>
          </a:p>
        </p:txBody>
      </p:sp>
      <p:pic>
        <p:nvPicPr>
          <p:cNvPr id="32" name="Picture 8" descr="What You Need to Know About Connecting Python to PostgreSQL | Python in  Plain Engli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442" y="4802977"/>
            <a:ext cx="2009268" cy="11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Question Marks - Royalty-Free GIF - Animated Sticker - Free PNG - Animated 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750" y="4287523"/>
            <a:ext cx="808268" cy="80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s://www.eawag.ch/fileadmin/Domain1/Abteilungen/sww/schwerpunkte/urbanhydrologisches_feldlabor/181123_faf_uwoMonLocs_EN_LoRaLinks_800x4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50" y="1654063"/>
            <a:ext cx="4047895" cy="202394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0"/>
          <a:stretch/>
        </p:blipFill>
        <p:spPr>
          <a:xfrm>
            <a:off x="10739878" y="1410295"/>
            <a:ext cx="1036396" cy="86093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4"/>
          <a:stretch/>
        </p:blipFill>
        <p:spPr>
          <a:xfrm>
            <a:off x="10702057" y="2618390"/>
            <a:ext cx="1121693" cy="939039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947" y="2028808"/>
            <a:ext cx="1274458" cy="127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6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20861" y="623269"/>
            <a:ext cx="5778340" cy="711200"/>
          </a:xfrm>
        </p:spPr>
        <p:txBody>
          <a:bodyPr/>
          <a:lstStyle/>
          <a:p>
            <a:r>
              <a:rPr lang="en-US" sz="3200" dirty="0" smtClean="0"/>
              <a:t>Don’t reinvent the wheel… </a:t>
            </a:r>
            <a:r>
              <a:rPr lang="en-US" sz="3200" b="0" dirty="0" smtClean="0"/>
              <a:t>Standards available… ?</a:t>
            </a:r>
            <a:endParaRPr lang="de-CH" sz="3200" b="0" dirty="0"/>
          </a:p>
        </p:txBody>
      </p:sp>
      <p:pic>
        <p:nvPicPr>
          <p:cNvPr id="8" name="Picture 2" descr="Open Geospatial Consortium - Wikipedi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16630" r="5625" b="16992"/>
          <a:stretch/>
        </p:blipFill>
        <p:spPr bwMode="auto">
          <a:xfrm>
            <a:off x="1586797" y="1864784"/>
            <a:ext cx="2809187" cy="109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01" y="3187128"/>
            <a:ext cx="1680128" cy="1845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86797" y="5295683"/>
            <a:ext cx="3156011" cy="1233471"/>
            <a:chOff x="4775431" y="4389533"/>
            <a:chExt cx="3156011" cy="12334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431" y="4389533"/>
              <a:ext cx="1809493" cy="1233471"/>
            </a:xfrm>
            <a:prstGeom prst="rect">
              <a:avLst/>
            </a:prstGeom>
          </p:spPr>
        </p:pic>
        <p:sp>
          <p:nvSpPr>
            <p:cNvPr id="12" name="Text Placeholder 1"/>
            <p:cNvSpPr txBox="1">
              <a:spLocks/>
            </p:cNvSpPr>
            <p:nvPr/>
          </p:nvSpPr>
          <p:spPr>
            <a:xfrm>
              <a:off x="6535016" y="4514276"/>
              <a:ext cx="1396426" cy="983984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/>
                <a:t>SSN</a:t>
              </a:r>
            </a:p>
            <a:p>
              <a:pPr algn="ctr"/>
              <a:r>
                <a:rPr lang="en-US" sz="2800" dirty="0"/>
                <a:t>SOSA</a:t>
              </a:r>
              <a:endParaRPr lang="de-CH" sz="2800" dirty="0"/>
            </a:p>
          </p:txBody>
        </p:sp>
      </p:grpSp>
      <p:pic>
        <p:nvPicPr>
          <p:cNvPr id="13" name="Picture Placeholder 9">
            <a:extLst>
              <a:ext uri="{FF2B5EF4-FFF2-40B4-BE49-F238E27FC236}">
                <a16:creationId xmlns:a16="http://schemas.microsoft.com/office/drawing/2014/main" id="{6A616963-EDDC-F44C-7F5A-9518E6A1FF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117" y="2808473"/>
            <a:ext cx="5961970" cy="2021480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3FD81BFC-42EE-C493-D225-3D59197EDC0B}"/>
              </a:ext>
            </a:extLst>
          </p:cNvPr>
          <p:cNvSpPr/>
          <p:nvPr/>
        </p:nvSpPr>
        <p:spPr>
          <a:xfrm>
            <a:off x="8229599" y="2685327"/>
            <a:ext cx="3105487" cy="2144626"/>
          </a:xfrm>
          <a:prstGeom prst="roundRect">
            <a:avLst>
              <a:gd name="adj" fmla="val 6769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24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itHub - INSPIRE-MIF/gp-ogc-sensorthings-api: Good Practice document for  INSPIRE download services based on OGC SensorThings AP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26392" r="49567" b="61237"/>
          <a:stretch/>
        </p:blipFill>
        <p:spPr bwMode="auto">
          <a:xfrm>
            <a:off x="547138" y="3979002"/>
            <a:ext cx="4053069" cy="56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4131"/>
          <a:stretch/>
        </p:blipFill>
        <p:spPr>
          <a:xfrm>
            <a:off x="4653022" y="1481203"/>
            <a:ext cx="6597569" cy="4646849"/>
          </a:xfrm>
          <a:prstGeom prst="rect">
            <a:avLst/>
          </a:prstGeom>
        </p:spPr>
      </p:pic>
      <p:pic>
        <p:nvPicPr>
          <p:cNvPr id="22" name="Picture 2" descr="Open Geospatial Consortium - Wikipedi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16630" r="5625" b="16992"/>
          <a:stretch/>
        </p:blipFill>
        <p:spPr bwMode="auto">
          <a:xfrm>
            <a:off x="547138" y="2885491"/>
            <a:ext cx="2809187" cy="109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1"/>
          <p:cNvSpPr txBox="1">
            <a:spLocks/>
          </p:cNvSpPr>
          <p:nvPr/>
        </p:nvSpPr>
        <p:spPr>
          <a:xfrm>
            <a:off x="514350" y="623269"/>
            <a:ext cx="7176769" cy="71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Use case: </a:t>
            </a:r>
            <a:r>
              <a:rPr lang="en-US" sz="3200" b="0" dirty="0" smtClean="0"/>
              <a:t>Urban Water Observatory</a:t>
            </a:r>
            <a:endParaRPr lang="de-CH" b="0" dirty="0"/>
          </a:p>
        </p:txBody>
      </p:sp>
    </p:spTree>
    <p:extLst>
      <p:ext uri="{BB962C8B-B14F-4D97-AF65-F5344CB8AC3E}">
        <p14:creationId xmlns:p14="http://schemas.microsoft.com/office/powerpoint/2010/main" val="18149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4131"/>
          <a:stretch/>
        </p:blipFill>
        <p:spPr>
          <a:xfrm>
            <a:off x="4653022" y="1481203"/>
            <a:ext cx="6597569" cy="46468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88800" y="1592026"/>
            <a:ext cx="1300899" cy="6881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Flow rate</a:t>
            </a:r>
            <a:endParaRPr lang="de-CH" sz="1600" dirty="0"/>
          </a:p>
        </p:txBody>
      </p:sp>
      <p:sp>
        <p:nvSpPr>
          <p:cNvPr id="9" name="Rectangle 8"/>
          <p:cNvSpPr/>
          <p:nvPr/>
        </p:nvSpPr>
        <p:spPr>
          <a:xfrm>
            <a:off x="5453417" y="1749912"/>
            <a:ext cx="1328912" cy="79634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 err="1" smtClean="0"/>
              <a:t>Ultrasonic</a:t>
            </a:r>
            <a:r>
              <a:rPr lang="de-CH" sz="1600" dirty="0" smtClean="0"/>
              <a:t> </a:t>
            </a:r>
            <a:r>
              <a:rPr lang="de-CH" sz="1600" dirty="0" err="1"/>
              <a:t>flowmeter</a:t>
            </a:r>
            <a:endParaRPr lang="de-CH" sz="1600" dirty="0"/>
          </a:p>
        </p:txBody>
      </p:sp>
      <p:sp>
        <p:nvSpPr>
          <p:cNvPr id="10" name="Rectangle 9"/>
          <p:cNvSpPr/>
          <p:nvPr/>
        </p:nvSpPr>
        <p:spPr>
          <a:xfrm>
            <a:off x="4855866" y="4252614"/>
            <a:ext cx="1609913" cy="6133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Sewer pipe section</a:t>
            </a:r>
            <a:endParaRPr lang="de-CH" sz="1600" dirty="0"/>
          </a:p>
        </p:txBody>
      </p:sp>
      <p:sp>
        <p:nvSpPr>
          <p:cNvPr id="11" name="Rectangle 10"/>
          <p:cNvSpPr/>
          <p:nvPr/>
        </p:nvSpPr>
        <p:spPr>
          <a:xfrm>
            <a:off x="4765359" y="5336139"/>
            <a:ext cx="1289464" cy="7785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/>
              <a:t>GPS </a:t>
            </a:r>
            <a:r>
              <a:rPr lang="pt-BR" sz="1100" dirty="0" err="1" smtClean="0"/>
              <a:t>coordinates</a:t>
            </a:r>
            <a:r>
              <a:rPr lang="pt-BR" sz="1100" dirty="0" smtClean="0"/>
              <a:t> </a:t>
            </a:r>
            <a:r>
              <a:rPr lang="pt-BR" sz="1100" dirty="0"/>
              <a:t>47.3769° N, 8.5417° E</a:t>
            </a:r>
            <a:endParaRPr lang="de-CH" sz="1100" dirty="0"/>
          </a:p>
        </p:txBody>
      </p:sp>
      <p:sp>
        <p:nvSpPr>
          <p:cNvPr id="12" name="Rectangle 11"/>
          <p:cNvSpPr/>
          <p:nvPr/>
        </p:nvSpPr>
        <p:spPr>
          <a:xfrm>
            <a:off x="9599034" y="2962760"/>
            <a:ext cx="1644868" cy="8925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Result: 15 </a:t>
            </a:r>
            <a:r>
              <a:rPr lang="en-US" sz="1050" dirty="0" smtClean="0"/>
              <a:t>L/s.</a:t>
            </a:r>
          </a:p>
          <a:p>
            <a:pPr algn="ctr"/>
            <a:r>
              <a:rPr lang="en-US" sz="1050" dirty="0" smtClean="0"/>
              <a:t>Timestamp</a:t>
            </a:r>
            <a:r>
              <a:rPr lang="en-US" sz="1050" dirty="0"/>
              <a:t>: 2025-01-26T10:30:00Z.</a:t>
            </a:r>
            <a:endParaRPr lang="de-CH" sz="1100" dirty="0"/>
          </a:p>
        </p:txBody>
      </p:sp>
      <p:sp>
        <p:nvSpPr>
          <p:cNvPr id="17" name="Rectangle 16"/>
          <p:cNvSpPr/>
          <p:nvPr/>
        </p:nvSpPr>
        <p:spPr>
          <a:xfrm>
            <a:off x="9932843" y="4672495"/>
            <a:ext cx="1300899" cy="8627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Water </a:t>
            </a:r>
            <a:r>
              <a:rPr lang="en-US" sz="1600" dirty="0"/>
              <a:t>flow in the sewer pipe</a:t>
            </a:r>
            <a:endParaRPr lang="de-CH" sz="1600" dirty="0"/>
          </a:p>
        </p:txBody>
      </p:sp>
      <p:pic>
        <p:nvPicPr>
          <p:cNvPr id="19" name="Picture 2" descr="https://www.eawag.ch/fileadmin/Domain1/Abteilungen/sww/projekte/datValX/homepage_botto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t="19242" r="47175" b="7039"/>
          <a:stretch/>
        </p:blipFill>
        <p:spPr bwMode="auto">
          <a:xfrm>
            <a:off x="6662419" y="2809590"/>
            <a:ext cx="1980804" cy="158665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54149" y="2566574"/>
            <a:ext cx="1980804" cy="2307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Datastream</a:t>
            </a:r>
            <a:endParaRPr lang="de-CH" sz="1600" dirty="0"/>
          </a:p>
        </p:txBody>
      </p:sp>
      <p:pic>
        <p:nvPicPr>
          <p:cNvPr id="14" name="Picture 2" descr="GitHub - INSPIRE-MIF/gp-ogc-sensorthings-api: Good Practice document for  INSPIRE download services based on OGC SensorThings AP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26392" r="49567" b="61237"/>
          <a:stretch/>
        </p:blipFill>
        <p:spPr bwMode="auto">
          <a:xfrm>
            <a:off x="547138" y="3979002"/>
            <a:ext cx="4053069" cy="56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1"/>
          <p:cNvSpPr txBox="1">
            <a:spLocks/>
          </p:cNvSpPr>
          <p:nvPr/>
        </p:nvSpPr>
        <p:spPr>
          <a:xfrm>
            <a:off x="8121513" y="6197628"/>
            <a:ext cx="3622659" cy="711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Mapping process</a:t>
            </a:r>
            <a:endParaRPr lang="de-CH" sz="3200" dirty="0">
              <a:solidFill>
                <a:srgbClr val="00B050"/>
              </a:solidFill>
            </a:endParaRPr>
          </a:p>
        </p:txBody>
      </p:sp>
      <p:sp>
        <p:nvSpPr>
          <p:cNvPr id="23" name="Text Placeholder 1"/>
          <p:cNvSpPr txBox="1">
            <a:spLocks/>
          </p:cNvSpPr>
          <p:nvPr/>
        </p:nvSpPr>
        <p:spPr>
          <a:xfrm>
            <a:off x="514350" y="623269"/>
            <a:ext cx="7176769" cy="71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Use case: </a:t>
            </a:r>
            <a:r>
              <a:rPr lang="en-US" sz="3200" b="0" dirty="0" smtClean="0"/>
              <a:t>Urban Water Observatory</a:t>
            </a:r>
            <a:endParaRPr lang="de-CH" b="0" dirty="0"/>
          </a:p>
        </p:txBody>
      </p:sp>
      <p:pic>
        <p:nvPicPr>
          <p:cNvPr id="24" name="Picture 2" descr="Open Geospatial Consortium - Wikipedi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16630" r="5625" b="16992"/>
          <a:stretch/>
        </p:blipFill>
        <p:spPr bwMode="auto">
          <a:xfrm>
            <a:off x="547138" y="2885491"/>
            <a:ext cx="2809187" cy="109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06" y="1642822"/>
            <a:ext cx="4336491" cy="174925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06" y="4855542"/>
            <a:ext cx="4143740" cy="174202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/>
          <a:srcRect b="748"/>
          <a:stretch/>
        </p:blipFill>
        <p:spPr bwMode="auto">
          <a:xfrm>
            <a:off x="9085290" y="2645985"/>
            <a:ext cx="2825059" cy="2873616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514350" y="623269"/>
            <a:ext cx="7176769" cy="71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Use case: </a:t>
            </a:r>
            <a:r>
              <a:rPr lang="en-US" sz="3200" b="0" dirty="0" smtClean="0"/>
              <a:t>Urban Water Observatory</a:t>
            </a:r>
            <a:endParaRPr lang="de-CH" b="0" dirty="0"/>
          </a:p>
        </p:txBody>
      </p:sp>
      <p:pic>
        <p:nvPicPr>
          <p:cNvPr id="13" name="Picture 2" descr="GitHub - INSPIRE-MIF/gp-ogc-sensorthings-api: Good Practice document for  INSPIRE download services based on OGC SensorThings AP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26392" r="49567" b="61237"/>
          <a:stretch/>
        </p:blipFill>
        <p:spPr bwMode="auto">
          <a:xfrm>
            <a:off x="547138" y="3979002"/>
            <a:ext cx="4053069" cy="56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pen Geospatial Consortium - Wikipedi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16630" r="5625" b="16992"/>
          <a:stretch/>
        </p:blipFill>
        <p:spPr bwMode="auto">
          <a:xfrm>
            <a:off x="547138" y="2885491"/>
            <a:ext cx="2809187" cy="109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4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8E7A5D-0054-0916-3686-9EE298CCA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50" y="3007354"/>
            <a:ext cx="2763740" cy="2237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4202" r="20694" b="6661"/>
          <a:stretch/>
        </p:blipFill>
        <p:spPr>
          <a:xfrm>
            <a:off x="8017775" y="2194444"/>
            <a:ext cx="3869181" cy="3831543"/>
          </a:xfrm>
          <a:prstGeom prst="rect">
            <a:avLst/>
          </a:prstGeom>
        </p:spPr>
      </p:pic>
      <p:sp>
        <p:nvSpPr>
          <p:cNvPr id="16" name="Text Placeholder 1"/>
          <p:cNvSpPr txBox="1">
            <a:spLocks/>
          </p:cNvSpPr>
          <p:nvPr/>
        </p:nvSpPr>
        <p:spPr>
          <a:xfrm>
            <a:off x="514351" y="623269"/>
            <a:ext cx="5784850" cy="711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More use cases: </a:t>
            </a:r>
            <a:r>
              <a:rPr lang="en-US" sz="3200" dirty="0" err="1" smtClean="0"/>
              <a:t>Co-UDLabs</a:t>
            </a:r>
            <a:endParaRPr lang="en-US" sz="3200" dirty="0" smtClean="0"/>
          </a:p>
          <a:p>
            <a:r>
              <a:rPr lang="en-US" sz="3200" b="0" dirty="0" smtClean="0"/>
              <a:t>What are they measuring?</a:t>
            </a:r>
            <a:endParaRPr lang="de-CH" sz="3200" b="0" dirty="0"/>
          </a:p>
        </p:txBody>
      </p:sp>
      <p:pic>
        <p:nvPicPr>
          <p:cNvPr id="17" name="Imagen 4">
            <a:extLst>
              <a:ext uri="{FF2B5EF4-FFF2-40B4-BE49-F238E27FC236}">
                <a16:creationId xmlns:a16="http://schemas.microsoft.com/office/drawing/2014/main" id="{6AAEC43D-E1CD-F749-9FB7-0FB2F9DE4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05" y="2605350"/>
            <a:ext cx="3324029" cy="27572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8" name="Picture 2" descr="Curve Arrow Pointing Left - Free arrows ic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5768">
            <a:off x="7463011" y="1903353"/>
            <a:ext cx="917938" cy="9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00263" y="4769899"/>
            <a:ext cx="1573654" cy="949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514350" y="623269"/>
            <a:ext cx="8741410" cy="711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A complete data exchange standard for UDS</a:t>
            </a:r>
            <a:endParaRPr lang="de-CH" sz="3200" dirty="0"/>
          </a:p>
        </p:txBody>
      </p:sp>
      <p:sp>
        <p:nvSpPr>
          <p:cNvPr id="3" name="Rectangle 2"/>
          <p:cNvSpPr/>
          <p:nvPr/>
        </p:nvSpPr>
        <p:spPr>
          <a:xfrm>
            <a:off x="4892091" y="4644822"/>
            <a:ext cx="2972407" cy="1338828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Engineering standards</a:t>
            </a:r>
          </a:p>
          <a:p>
            <a:pPr algn="ctr">
              <a:lnSpc>
                <a:spcPct val="150000"/>
              </a:lnSpc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Glossaries</a:t>
            </a:r>
          </a:p>
          <a:p>
            <a:pPr algn="ctr">
              <a:lnSpc>
                <a:spcPct val="150000"/>
              </a:lnSpc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Local data models/ontologies</a:t>
            </a:r>
            <a:endParaRPr lang="de-CH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514350" y="2649398"/>
            <a:ext cx="5275279" cy="2443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sz="32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Code lists (vocabularies)</a:t>
            </a: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Ontology</a:t>
            </a:r>
            <a:endParaRPr lang="en-US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Symbol" panose="05050102010706020507" pitchFamily="18" charset="2"/>
              <a:buChar char="-"/>
            </a:pPr>
            <a:r>
              <a:rPr lang="en-US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Conceptual model</a:t>
            </a: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" b="22932"/>
          <a:stretch/>
        </p:blipFill>
        <p:spPr>
          <a:xfrm>
            <a:off x="8431166" y="4607001"/>
            <a:ext cx="3472407" cy="14144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0251491" y="5968408"/>
            <a:ext cx="593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URIs</a:t>
            </a:r>
            <a:endParaRPr lang="en-US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2" descr="Curve Arrow Pointing Left - Free arrows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1964">
            <a:off x="6350481" y="3434736"/>
            <a:ext cx="917938" cy="9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o-udlabs.eu/wp-content/uploads/2024/12/Visual-event-1024x94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256" y="1906338"/>
            <a:ext cx="1920669" cy="177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95126" y="1537006"/>
            <a:ext cx="3068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Community Workshops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2" descr="Curve Arrow Pointing Left - Free arrows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65329">
            <a:off x="9758527" y="3434737"/>
            <a:ext cx="917938" cy="9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2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wag_Vorlage_16_9_EN.pptx" id="{CA736122-78B6-4215-9C0E-3714517307A2}" vid="{18CA6751-58DD-4EC8-8024-DE2D298D76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C88CAE5F77170479C7DF2FCC209A47B" ma:contentTypeVersion="19" ma:contentTypeDescription="Crear nuevo documento." ma:contentTypeScope="" ma:versionID="fd6e3425e4b3275bb2201aee6a09af9d">
  <xsd:schema xmlns:xsd="http://www.w3.org/2001/XMLSchema" xmlns:xs="http://www.w3.org/2001/XMLSchema" xmlns:p="http://schemas.microsoft.com/office/2006/metadata/properties" xmlns:ns2="6840e5b5-788b-49e0-bb5c-e10bdb527e48" xmlns:ns3="48e32584-a44b-4a8f-ac2e-c4a595db3e9b" targetNamespace="http://schemas.microsoft.com/office/2006/metadata/properties" ma:root="true" ma:fieldsID="59f01f69c586b585e926a2fd61ef4c34" ns2:_="" ns3:_="">
    <xsd:import namespace="6840e5b5-788b-49e0-bb5c-e10bdb527e48"/>
    <xsd:import namespace="48e32584-a44b-4a8f-ac2e-c4a595db3e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40e5b5-788b-49e0-bb5c-e10bdb527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1" nillable="true" ma:displayName="Estado de aprobación" ma:internalName="Estado_x0020_de_x0020_aprobaci_x00f3_n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Etiquetas de imagen" ma:readOnly="false" ma:fieldId="{5cf76f15-5ced-4ddc-b409-7134ff3c332f}" ma:taxonomyMulti="true" ma:sspId="fc408bdd-cd0c-4f6d-91f0-56bd57e0e9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32584-a44b-4a8f-ac2e-c4a595db3e9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66736f4-953a-459c-b212-4f263b9d511a}" ma:internalName="TaxCatchAll" ma:showField="CatchAllData" ma:web="48e32584-a44b-4a8f-ac2e-c4a595db3e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6840e5b5-788b-49e0-bb5c-e10bdb527e48" xsi:nil="true"/>
    <lcf76f155ced4ddcb4097134ff3c332f xmlns="6840e5b5-788b-49e0-bb5c-e10bdb527e48">
      <Terms xmlns="http://schemas.microsoft.com/office/infopath/2007/PartnerControls"/>
    </lcf76f155ced4ddcb4097134ff3c332f>
    <TaxCatchAll xmlns="48e32584-a44b-4a8f-ac2e-c4a595db3e9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998995-BB0D-41A9-9959-F509B3B3F5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40e5b5-788b-49e0-bb5c-e10bdb527e48"/>
    <ds:schemaRef ds:uri="48e32584-a44b-4a8f-ac2e-c4a595db3e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B3717D-9BA3-4045-AD15-2C70B9075137}">
  <ds:schemaRefs>
    <ds:schemaRef ds:uri="http://purl.org/dc/terms/"/>
    <ds:schemaRef ds:uri="http://schemas.microsoft.com/office/2006/documentManagement/types"/>
    <ds:schemaRef ds:uri="48e32584-a44b-4a8f-ac2e-c4a595db3e9b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6840e5b5-788b-49e0-bb5c-e10bdb527e4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1DEB436-21B3-4B04-B3D0-0A60A093D3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Eawag_Vorlage_16_9_EN</Template>
  <TotalTime>0</TotalTime>
  <Words>280</Words>
  <Application>Microsoft Office PowerPoint</Application>
  <PresentationFormat>Widescreen</PresentationFormat>
  <Paragraphs>84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ETH Zuerich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Rieckermann, Jörg</dc:creator>
  <cp:lastModifiedBy>Chavarria, Alfredo</cp:lastModifiedBy>
  <cp:revision>285</cp:revision>
  <dcterms:created xsi:type="dcterms:W3CDTF">2023-03-13T13:35:19Z</dcterms:created>
  <dcterms:modified xsi:type="dcterms:W3CDTF">2025-06-10T08:58:07Z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0x0101009C88CAE5F77170479C7DF2FCC209A47B</vt:lpwstr>
  </property>
</Properties>
</file>