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2">
          <p15:clr>
            <a:srgbClr val="A4A3A4"/>
          </p15:clr>
        </p15:guide>
        <p15:guide id="2" pos="3840">
          <p15:clr>
            <a:srgbClr val="A4A3A4"/>
          </p15:clr>
        </p15:guide>
        <p15:guide id="3" pos="3727">
          <p15:clr>
            <a:srgbClr val="A4A3A4"/>
          </p15:clr>
        </p15:guide>
        <p15:guide id="4" pos="3953">
          <p15:clr>
            <a:srgbClr val="A4A3A4"/>
          </p15:clr>
        </p15:guide>
        <p15:guide id="5" pos="415">
          <p15:clr>
            <a:srgbClr val="A4A3A4"/>
          </p15:clr>
        </p15:guide>
        <p15:guide id="6" pos="7265">
          <p15:clr>
            <a:srgbClr val="A4A3A4"/>
          </p15:clr>
        </p15:guide>
        <p15:guide id="7" orient="horz" pos="958">
          <p15:clr>
            <a:srgbClr val="A4A3A4"/>
          </p15:clr>
        </p15:guide>
        <p15:guide id="8" orient="horz" pos="3589">
          <p15:clr>
            <a:srgbClr val="A4A3A4"/>
          </p15:clr>
        </p15:guide>
        <p15:guide id="9" orient="horz" pos="3974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jTfjkXnU8QqD3Pph+fgudaAW0v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06DEBDB-AF99-4D19-AAFF-59F6B51B7591}">
  <a:tblStyle styleId="{B06DEBDB-AF99-4D19-AAFF-59F6B51B759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1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24007E2E-0466-4C6C-8087-80E3ECDEFBB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7E9"/>
          </a:solidFill>
        </a:fill>
      </a:tcStyle>
    </a:wholeTbl>
    <a:band1H>
      <a:tcTxStyle/>
      <a:tcStyle>
        <a:fill>
          <a:solidFill>
            <a:srgbClr val="CDCBD0"/>
          </a:solidFill>
        </a:fill>
      </a:tcStyle>
    </a:band1H>
    <a:band2H>
      <a:tcTxStyle/>
    </a:band2H>
    <a:band1V>
      <a:tcTxStyle/>
      <a:tcStyle>
        <a:fill>
          <a:solidFill>
            <a:srgbClr val="CDCBD0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  <a:tblStyle styleId="{71659984-69D6-4F8E-94D8-83F6DA39F26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3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2" orient="horz"/>
        <p:guide pos="3840"/>
        <p:guide pos="3727"/>
        <p:guide pos="3953"/>
        <p:guide pos="415"/>
        <p:guide pos="7265"/>
        <p:guide pos="958" orient="horz"/>
        <p:guide pos="3589" orient="horz"/>
        <p:guide pos="397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15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 mit Bild" showMasterSp="0">
  <p:cSld name="Titelfolie mit Bild">
    <p:bg>
      <p:bgPr>
        <a:solidFill>
          <a:schemeClr val="accen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/>
          <p:nvPr>
            <p:ph idx="2" type="pic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5" name="Google Shape;25;p14"/>
          <p:cNvSpPr txBox="1"/>
          <p:nvPr>
            <p:ph type="ctrTitle"/>
          </p:nvPr>
        </p:nvSpPr>
        <p:spPr>
          <a:xfrm>
            <a:off x="6567489" y="2889249"/>
            <a:ext cx="4965699" cy="2087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" type="subTitle"/>
          </p:nvPr>
        </p:nvSpPr>
        <p:spPr>
          <a:xfrm>
            <a:off x="6567489" y="4976813"/>
            <a:ext cx="4965700" cy="900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7" name="Google Shape;27;p14"/>
          <p:cNvSpPr/>
          <p:nvPr/>
        </p:nvSpPr>
        <p:spPr>
          <a:xfrm>
            <a:off x="6606381" y="2598218"/>
            <a:ext cx="18000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4"/>
          <p:cNvSpPr txBox="1"/>
          <p:nvPr/>
        </p:nvSpPr>
        <p:spPr>
          <a:xfrm>
            <a:off x="8568219" y="563833"/>
            <a:ext cx="2998833" cy="718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ETH ORD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Steering Committee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820">
          <p15:clr>
            <a:srgbClr val="5ACBF0"/>
          </p15:clr>
        </p15:guide>
        <p15:guide id="2" orient="horz" pos="3135">
          <p15:clr>
            <a:srgbClr val="5ACBF0"/>
          </p15:clr>
        </p15:guide>
        <p15:guide id="3" pos="4135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 mit Bild und Text links" showMasterSp="0">
  <p:cSld name="Titelfolie mit Bild und Text links">
    <p:bg>
      <p:bgPr>
        <a:solidFill>
          <a:schemeClr val="accen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1" name="Google Shape;71;p19"/>
          <p:cNvSpPr txBox="1"/>
          <p:nvPr>
            <p:ph type="ctrTitle"/>
          </p:nvPr>
        </p:nvSpPr>
        <p:spPr>
          <a:xfrm>
            <a:off x="658813" y="2133600"/>
            <a:ext cx="5113337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" type="subTitle"/>
          </p:nvPr>
        </p:nvSpPr>
        <p:spPr>
          <a:xfrm>
            <a:off x="658812" y="3428999"/>
            <a:ext cx="5113337" cy="1085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3" name="Google Shape;73;p19"/>
          <p:cNvSpPr/>
          <p:nvPr/>
        </p:nvSpPr>
        <p:spPr>
          <a:xfrm>
            <a:off x="671513" y="1810818"/>
            <a:ext cx="18000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9"/>
          <p:cNvSpPr txBox="1"/>
          <p:nvPr/>
        </p:nvSpPr>
        <p:spPr>
          <a:xfrm>
            <a:off x="2809173" y="563833"/>
            <a:ext cx="2998833" cy="718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ETH ORD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Steering Committee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344">
          <p15:clr>
            <a:srgbClr val="5ACBF0"/>
          </p15:clr>
        </p15:guide>
        <p15:guide id="2" orient="horz" pos="2160">
          <p15:clr>
            <a:srgbClr val="5ACBF0"/>
          </p15:clr>
        </p15:guide>
        <p15:guide id="3" pos="3636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Bilder-Folie mit Legende" showMasterSp="0">
  <p:cSld name="2-Bilder-Folie mit Legend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/>
          <p:nvPr>
            <p:ph idx="2" type="pic"/>
          </p:nvPr>
        </p:nvSpPr>
        <p:spPr>
          <a:xfrm>
            <a:off x="6132514" y="0"/>
            <a:ext cx="6059488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7" name="Google Shape;77;p25"/>
          <p:cNvSpPr/>
          <p:nvPr>
            <p:ph idx="3" type="pic"/>
          </p:nvPr>
        </p:nvSpPr>
        <p:spPr>
          <a:xfrm>
            <a:off x="0" y="0"/>
            <a:ext cx="6059488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8" name="Google Shape;78;p25"/>
          <p:cNvSpPr txBox="1"/>
          <p:nvPr>
            <p:ph idx="1" type="body"/>
          </p:nvPr>
        </p:nvSpPr>
        <p:spPr>
          <a:xfrm>
            <a:off x="6743700" y="6137008"/>
            <a:ext cx="1926431" cy="4263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151200" lIns="108000" spcFirstLastPara="1" rIns="72000" wrap="square" tIns="100800">
            <a:spAutoFit/>
          </a:bodyPr>
          <a:lstStyle>
            <a:lvl1pPr indent="-228600" lvl="0" marL="45720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1pPr>
            <a:lvl2pPr indent="-279400" lvl="1" marL="9144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Calibri"/>
              <a:buChar char="›"/>
              <a:defRPr sz="800">
                <a:solidFill>
                  <a:srgbClr val="666666"/>
                </a:solidFill>
              </a:defRPr>
            </a:lvl2pPr>
            <a:lvl3pPr indent="-279400" lvl="2" marL="13716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Calibri"/>
              <a:buChar char="›"/>
              <a:defRPr sz="800">
                <a:solidFill>
                  <a:srgbClr val="666666"/>
                </a:solidFill>
              </a:defRPr>
            </a:lvl3pPr>
            <a:lvl4pPr indent="-279400" lvl="3" marL="18288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Calibri"/>
              <a:buChar char="›"/>
              <a:defRPr sz="800">
                <a:solidFill>
                  <a:srgbClr val="666666"/>
                </a:solidFill>
              </a:defRPr>
            </a:lvl4pPr>
            <a:lvl5pPr indent="-279400" lvl="4" marL="22860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Calibri"/>
              <a:buChar char="›"/>
              <a:defRPr sz="800">
                <a:solidFill>
                  <a:srgbClr val="666666"/>
                </a:solidFill>
              </a:defRPr>
            </a:lvl5pPr>
            <a:lvl6pPr indent="-342900" lvl="5" marL="27432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4" type="body"/>
          </p:nvPr>
        </p:nvSpPr>
        <p:spPr>
          <a:xfrm>
            <a:off x="623888" y="6137008"/>
            <a:ext cx="1926431" cy="4263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151200" lIns="108000" spcFirstLastPara="1" rIns="72000" wrap="square" tIns="100800">
            <a:spAutoFit/>
          </a:bodyPr>
          <a:lstStyle>
            <a:lvl1pPr indent="-228600" lvl="0" marL="45720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1pPr>
            <a:lvl2pPr indent="-279400" lvl="1" marL="9144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Calibri"/>
              <a:buChar char="›"/>
              <a:defRPr sz="800">
                <a:solidFill>
                  <a:srgbClr val="666666"/>
                </a:solidFill>
              </a:defRPr>
            </a:lvl2pPr>
            <a:lvl3pPr indent="-279400" lvl="2" marL="13716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Calibri"/>
              <a:buChar char="›"/>
              <a:defRPr sz="800">
                <a:solidFill>
                  <a:srgbClr val="666666"/>
                </a:solidFill>
              </a:defRPr>
            </a:lvl3pPr>
            <a:lvl4pPr indent="-279400" lvl="3" marL="18288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Calibri"/>
              <a:buChar char="›"/>
              <a:defRPr sz="800">
                <a:solidFill>
                  <a:srgbClr val="666666"/>
                </a:solidFill>
              </a:defRPr>
            </a:lvl4pPr>
            <a:lvl5pPr indent="-279400" lvl="4" marL="22860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Calibri"/>
              <a:buChar char="›"/>
              <a:defRPr sz="800">
                <a:solidFill>
                  <a:srgbClr val="666666"/>
                </a:solidFill>
              </a:defRPr>
            </a:lvl5pPr>
            <a:lvl6pPr indent="-342900" lvl="5" marL="27432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133">
          <p15:clr>
            <a:srgbClr val="5ACBF0"/>
          </p15:clr>
        </p15:guide>
        <p15:guide id="2" pos="3817">
          <p15:clr>
            <a:srgbClr val="5ACBF0"/>
          </p15:clr>
        </p15:guide>
        <p15:guide id="3" pos="393">
          <p15:clr>
            <a:srgbClr val="5ACBF0"/>
          </p15:clr>
        </p15:guide>
        <p15:guide id="4" pos="3863">
          <p15:clr>
            <a:srgbClr val="5ACBF0"/>
          </p15:clr>
        </p15:guide>
        <p15:guide id="5" pos="4248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lussfolie" showMasterSp="0">
  <p:cSld name="Schlussfolie">
    <p:bg>
      <p:bgPr>
        <a:solidFill>
          <a:schemeClr val="accen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35321" y="919161"/>
            <a:ext cx="5807391" cy="23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8"/>
          <p:cNvSpPr/>
          <p:nvPr/>
        </p:nvSpPr>
        <p:spPr>
          <a:xfrm>
            <a:off x="9448799" y="3701689"/>
            <a:ext cx="2052000" cy="13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1025" y="5791994"/>
            <a:ext cx="1704136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94893" y="5809458"/>
            <a:ext cx="952031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6432" y="5828507"/>
            <a:ext cx="1418527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10997" y="5752307"/>
            <a:ext cx="1190039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80685" y="5890420"/>
            <a:ext cx="1294763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23600" y="5760000"/>
            <a:ext cx="1608933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 txBox="1"/>
          <p:nvPr>
            <p:ph idx="11" type="ftr"/>
          </p:nvPr>
        </p:nvSpPr>
        <p:spPr>
          <a:xfrm>
            <a:off x="1277320" y="6308725"/>
            <a:ext cx="33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0"/>
          <p:cNvSpPr txBox="1"/>
          <p:nvPr>
            <p:ph idx="12" type="sldNum"/>
          </p:nvPr>
        </p:nvSpPr>
        <p:spPr>
          <a:xfrm>
            <a:off x="665319" y="6308725"/>
            <a:ext cx="61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0" wrap="square" tIns="0">
            <a:noAutofit/>
          </a:bodyPr>
          <a:lstStyle>
            <a:lvl1pPr indent="0" lvl="0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eltrennfolie rot" showMasterSp="0">
  <p:cSld name="Kapiteltrennfolie rot">
    <p:bg>
      <p:bgPr>
        <a:solidFill>
          <a:schemeClr val="accent3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ctrTitle"/>
          </p:nvPr>
        </p:nvSpPr>
        <p:spPr>
          <a:xfrm>
            <a:off x="658812" y="1455100"/>
            <a:ext cx="10874375" cy="4242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/>
          <p:nvPr/>
        </p:nvSpPr>
        <p:spPr>
          <a:xfrm>
            <a:off x="697705" y="1037071"/>
            <a:ext cx="2052000" cy="13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2"/>
          <p:cNvSpPr txBox="1"/>
          <p:nvPr>
            <p:ph idx="11" type="ftr"/>
          </p:nvPr>
        </p:nvSpPr>
        <p:spPr>
          <a:xfrm>
            <a:off x="1277320" y="6308725"/>
            <a:ext cx="33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2" type="sldNum"/>
          </p:nvPr>
        </p:nvSpPr>
        <p:spPr>
          <a:xfrm>
            <a:off x="665319" y="6308725"/>
            <a:ext cx="61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0" wrap="square" tIns="0">
            <a:noAutofit/>
          </a:bodyPr>
          <a:lstStyle>
            <a:lvl1pPr indent="0" lvl="0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913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>
  <p:cSld name="Titel und Inhal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/>
          <p:nvPr>
            <p:ph type="title"/>
          </p:nvPr>
        </p:nvSpPr>
        <p:spPr>
          <a:xfrm>
            <a:off x="658813" y="370682"/>
            <a:ext cx="10874375" cy="1150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" type="body"/>
          </p:nvPr>
        </p:nvSpPr>
        <p:spPr>
          <a:xfrm>
            <a:off x="665162" y="1520825"/>
            <a:ext cx="942657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11" type="ftr"/>
          </p:nvPr>
        </p:nvSpPr>
        <p:spPr>
          <a:xfrm>
            <a:off x="1277320" y="6308725"/>
            <a:ext cx="33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2" type="sldNum"/>
          </p:nvPr>
        </p:nvSpPr>
        <p:spPr>
          <a:xfrm>
            <a:off x="665319" y="6308725"/>
            <a:ext cx="61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0" wrap="square" tIns="0">
            <a:noAutofit/>
          </a:bodyPr>
          <a:lstStyle>
            <a:lvl1pPr indent="0" lvl="0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6357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eltrennfolie violet" showMasterSp="0">
  <p:cSld name="Kapiteltrennfolie violet">
    <p:bg>
      <p:bgPr>
        <a:solidFill>
          <a:schemeClr val="accen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/>
          <p:nvPr>
            <p:ph type="ctrTitle"/>
          </p:nvPr>
        </p:nvSpPr>
        <p:spPr>
          <a:xfrm>
            <a:off x="658812" y="1455100"/>
            <a:ext cx="10874375" cy="4242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/>
          <p:nvPr/>
        </p:nvSpPr>
        <p:spPr>
          <a:xfrm>
            <a:off x="697705" y="1037071"/>
            <a:ext cx="2052000" cy="13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1"/>
          <p:cNvSpPr txBox="1"/>
          <p:nvPr>
            <p:ph idx="11" type="ftr"/>
          </p:nvPr>
        </p:nvSpPr>
        <p:spPr>
          <a:xfrm>
            <a:off x="1277320" y="6308725"/>
            <a:ext cx="33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665319" y="6308725"/>
            <a:ext cx="61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0" wrap="square" tIns="0">
            <a:noAutofit/>
          </a:bodyPr>
          <a:lstStyle>
            <a:lvl1pPr indent="0" lvl="0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913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folie mit Legende rechts" showMasterSp="0">
  <p:cSld name="Bildfolie mit Legende rech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46" name="Google Shape;46;p24"/>
          <p:cNvSpPr txBox="1"/>
          <p:nvPr>
            <p:ph idx="1" type="body"/>
          </p:nvPr>
        </p:nvSpPr>
        <p:spPr>
          <a:xfrm>
            <a:off x="9171781" y="6137008"/>
            <a:ext cx="2394000" cy="4263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151200" lIns="72000" spcFirstLastPara="1" rIns="108000" wrap="square" tIns="100800">
            <a:spAutoFit/>
          </a:bodyPr>
          <a:lstStyle>
            <a:lvl1pPr indent="-228600" lvl="0" marL="457200" algn="r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1pPr>
            <a:lvl2pPr indent="-279400" lvl="1" marL="914400" algn="r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Calibri"/>
              <a:buChar char="›"/>
              <a:defRPr sz="800">
                <a:solidFill>
                  <a:srgbClr val="666666"/>
                </a:solidFill>
              </a:defRPr>
            </a:lvl2pPr>
            <a:lvl3pPr indent="-279400" lvl="2" marL="13716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Calibri"/>
              <a:buChar char="›"/>
              <a:defRPr sz="800">
                <a:solidFill>
                  <a:srgbClr val="666666"/>
                </a:solidFill>
              </a:defRPr>
            </a:lvl3pPr>
            <a:lvl4pPr indent="-279400" lvl="3" marL="18288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Calibri"/>
              <a:buChar char="›"/>
              <a:defRPr sz="800">
                <a:solidFill>
                  <a:srgbClr val="666666"/>
                </a:solidFill>
              </a:defRPr>
            </a:lvl4pPr>
            <a:lvl5pPr indent="-279400" lvl="4" marL="22860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Calibri"/>
              <a:buChar char="›"/>
              <a:defRPr sz="800">
                <a:solidFill>
                  <a:srgbClr val="666666"/>
                </a:solidFill>
              </a:defRPr>
            </a:lvl5pPr>
            <a:lvl6pPr indent="-342900" lvl="5" marL="27432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133">
          <p15:clr>
            <a:srgbClr val="5ACBF0"/>
          </p15:clr>
        </p15:guide>
        <p15:guide id="2" pos="7287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eltrennfolie petrol" showMasterSp="0">
  <p:cSld name="Kapiteltrennfolie petrol">
    <p:bg>
      <p:bgPr>
        <a:solidFill>
          <a:schemeClr val="accen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type="ctrTitle"/>
          </p:nvPr>
        </p:nvSpPr>
        <p:spPr>
          <a:xfrm>
            <a:off x="658812" y="1455100"/>
            <a:ext cx="10874375" cy="4242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/>
          <p:nvPr/>
        </p:nvSpPr>
        <p:spPr>
          <a:xfrm>
            <a:off x="697705" y="1037071"/>
            <a:ext cx="2052000" cy="13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0"/>
          <p:cNvSpPr txBox="1"/>
          <p:nvPr>
            <p:ph idx="11" type="ftr"/>
          </p:nvPr>
        </p:nvSpPr>
        <p:spPr>
          <a:xfrm>
            <a:off x="1277320" y="6308725"/>
            <a:ext cx="33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665319" y="6308725"/>
            <a:ext cx="61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0" wrap="square" tIns="0">
            <a:noAutofit/>
          </a:bodyPr>
          <a:lstStyle>
            <a:lvl1pPr indent="0" lvl="0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913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folie 2-spaltig">
  <p:cSld name="Textfolie 2-spaltig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/>
          <p:nvPr>
            <p:ph type="title"/>
          </p:nvPr>
        </p:nvSpPr>
        <p:spPr>
          <a:xfrm>
            <a:off x="658813" y="370682"/>
            <a:ext cx="10874375" cy="1150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1" type="body"/>
          </p:nvPr>
        </p:nvSpPr>
        <p:spPr>
          <a:xfrm>
            <a:off x="665164" y="1520825"/>
            <a:ext cx="5251450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2" type="body"/>
          </p:nvPr>
        </p:nvSpPr>
        <p:spPr>
          <a:xfrm>
            <a:off x="6275386" y="1520825"/>
            <a:ext cx="5251450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1pPr>
            <a:lvl2pPr indent="-342900" lvl="1" marL="9144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indent="-342900" lvl="7" marL="36576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1277320" y="6308725"/>
            <a:ext cx="33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665319" y="6308725"/>
            <a:ext cx="61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0" wrap="square" tIns="0">
            <a:noAutofit/>
          </a:bodyPr>
          <a:lstStyle>
            <a:lvl1pPr indent="0" lvl="0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showMasterSp="0">
  <p:cSld name="Titelfolie">
    <p:bg>
      <p:bgPr>
        <a:solidFill>
          <a:schemeClr val="accen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ctrTitle"/>
          </p:nvPr>
        </p:nvSpPr>
        <p:spPr>
          <a:xfrm>
            <a:off x="658812" y="2889250"/>
            <a:ext cx="10874375" cy="158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subTitle"/>
          </p:nvPr>
        </p:nvSpPr>
        <p:spPr>
          <a:xfrm>
            <a:off x="658812" y="4473575"/>
            <a:ext cx="5616576" cy="1223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1" name="Google Shape;61;p17"/>
          <p:cNvSpPr/>
          <p:nvPr/>
        </p:nvSpPr>
        <p:spPr>
          <a:xfrm>
            <a:off x="697705" y="2564881"/>
            <a:ext cx="18000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7"/>
          <p:cNvSpPr txBox="1"/>
          <p:nvPr/>
        </p:nvSpPr>
        <p:spPr>
          <a:xfrm>
            <a:off x="8568219" y="563833"/>
            <a:ext cx="2998833" cy="718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ETH ORD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Steering Committee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820">
          <p15:clr>
            <a:srgbClr val="5ACBF0"/>
          </p15:clr>
        </p15:guide>
        <p15:guide id="2" orient="horz" pos="2818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 mit Bild und Text rechts" showMasterSp="0">
  <p:cSld name="Titelfolie mit Bild und Text rechts">
    <p:bg>
      <p:bgPr>
        <a:solidFill>
          <a:schemeClr val="accen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65" name="Google Shape;65;p18"/>
          <p:cNvSpPr txBox="1"/>
          <p:nvPr>
            <p:ph type="ctrTitle"/>
          </p:nvPr>
        </p:nvSpPr>
        <p:spPr>
          <a:xfrm>
            <a:off x="6421439" y="2133600"/>
            <a:ext cx="511174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" type="subTitle"/>
          </p:nvPr>
        </p:nvSpPr>
        <p:spPr>
          <a:xfrm>
            <a:off x="6421438" y="3428999"/>
            <a:ext cx="5111749" cy="1085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7" name="Google Shape;67;p18"/>
          <p:cNvSpPr/>
          <p:nvPr/>
        </p:nvSpPr>
        <p:spPr>
          <a:xfrm>
            <a:off x="6460331" y="1810818"/>
            <a:ext cx="18000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8"/>
          <p:cNvSpPr txBox="1"/>
          <p:nvPr/>
        </p:nvSpPr>
        <p:spPr>
          <a:xfrm>
            <a:off x="8568219" y="563833"/>
            <a:ext cx="2998833" cy="718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ETH ORD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Steering Committee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344">
          <p15:clr>
            <a:srgbClr val="5ACBF0"/>
          </p15:clr>
        </p15:guide>
        <p15:guide id="2" orient="horz" pos="2160">
          <p15:clr>
            <a:srgbClr val="5ACBF0"/>
          </p15:clr>
        </p15:guide>
        <p15:guide id="3" pos="404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4.xml"/><Relationship Id="rId10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6.xml"/><Relationship Id="rId12" Type="http://schemas.openxmlformats.org/officeDocument/2006/relationships/slideLayout" Target="../slideLayouts/slideLayout5.xml"/><Relationship Id="rId1" Type="http://schemas.openxmlformats.org/officeDocument/2006/relationships/image" Target="../media/image10.png"/><Relationship Id="rId2" Type="http://schemas.openxmlformats.org/officeDocument/2006/relationships/image" Target="../media/image3.png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slideLayout" Target="../slideLayouts/slideLayout2.xml"/><Relationship Id="rId15" Type="http://schemas.openxmlformats.org/officeDocument/2006/relationships/slideLayout" Target="../slideLayouts/slideLayout8.xml"/><Relationship Id="rId14" Type="http://schemas.openxmlformats.org/officeDocument/2006/relationships/slideLayout" Target="../slideLayouts/slideLayout7.xml"/><Relationship Id="rId17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19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18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8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658813" y="370682"/>
            <a:ext cx="10874375" cy="1150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658813" y="1520825"/>
            <a:ext cx="10874375" cy="41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665320" y="6933255"/>
            <a:ext cx="807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1277320" y="6308725"/>
            <a:ext cx="33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65319" y="6308725"/>
            <a:ext cx="61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0" wrap="square" tIns="0">
            <a:noAutofit/>
          </a:bodyPr>
          <a:lstStyle>
            <a:lvl1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3"/>
          <p:cNvSpPr/>
          <p:nvPr/>
        </p:nvSpPr>
        <p:spPr>
          <a:xfrm>
            <a:off x="695088" y="6093891"/>
            <a:ext cx="914400" cy="7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50840" y="6244788"/>
            <a:ext cx="1182347" cy="34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0746" y="6271485"/>
            <a:ext cx="244031" cy="24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8345" y="6267385"/>
            <a:ext cx="672370" cy="256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3526" y="6282463"/>
            <a:ext cx="965454" cy="293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1438" y="6309340"/>
            <a:ext cx="793052" cy="157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90743" y="6304043"/>
            <a:ext cx="517208" cy="168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10394" y="6344305"/>
            <a:ext cx="724091" cy="18402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61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15">
          <p15:clr>
            <a:srgbClr val="F26B43"/>
          </p15:clr>
        </p15:guide>
        <p15:guide id="2" pos="7265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958">
          <p15:clr>
            <a:srgbClr val="F26B43"/>
          </p15:clr>
        </p15:guide>
        <p15:guide id="5" orient="horz" pos="3589">
          <p15:clr>
            <a:srgbClr val="F26B43"/>
          </p15:clr>
        </p15:guide>
        <p15:guide id="6" orient="horz" pos="3974">
          <p15:clr>
            <a:srgbClr val="F26B43"/>
          </p15:clr>
        </p15:guide>
        <p15:guide id="7" pos="3953">
          <p15:clr>
            <a:srgbClr val="F26B43"/>
          </p15:clr>
        </p15:guide>
        <p15:guide id="8" pos="3727">
          <p15:clr>
            <a:srgbClr val="F26B43"/>
          </p15:clr>
        </p15:guide>
        <p15:guide id="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97" name="Google Shape;97;p1"/>
          <p:cNvSpPr txBox="1"/>
          <p:nvPr>
            <p:ph type="ctrTitle"/>
          </p:nvPr>
        </p:nvSpPr>
        <p:spPr>
          <a:xfrm>
            <a:off x="6567489" y="2889249"/>
            <a:ext cx="4965699" cy="2087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</a:pPr>
            <a:r>
              <a:rPr lang="en-US" sz="3600"/>
              <a:t>Advancing Open Research Data (ORD) Practices: </a:t>
            </a:r>
            <a:br>
              <a:rPr lang="en-US" sz="3600"/>
            </a:br>
            <a:r>
              <a:rPr lang="en-US" sz="3200"/>
              <a:t>collaboration and innovation in the ETH Domain</a:t>
            </a:r>
            <a:br>
              <a:rPr lang="en-US" sz="3600"/>
            </a:br>
            <a:br>
              <a:rPr lang="en-US" sz="3600"/>
            </a:b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/>
          <p:nvPr>
            <p:ph type="title"/>
          </p:nvPr>
        </p:nvSpPr>
        <p:spPr>
          <a:xfrm>
            <a:off x="658813" y="370682"/>
            <a:ext cx="10874375" cy="1150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/>
              <a:t>Impact! </a:t>
            </a:r>
            <a:r>
              <a:rPr b="0" lang="en-US"/>
              <a:t>(from 55 finished projects)</a:t>
            </a:r>
            <a:endParaRPr/>
          </a:p>
        </p:txBody>
      </p:sp>
      <p:sp>
        <p:nvSpPr>
          <p:cNvPr id="162" name="Google Shape;162;p6"/>
          <p:cNvSpPr txBox="1"/>
          <p:nvPr>
            <p:ph idx="12" type="sldNum"/>
          </p:nvPr>
        </p:nvSpPr>
        <p:spPr>
          <a:xfrm>
            <a:off x="665319" y="6308725"/>
            <a:ext cx="61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0" wrap="square" tIns="0">
            <a:noAutofit/>
          </a:bodyPr>
          <a:lstStyle/>
          <a:p>
            <a:pPr indent="0" lvl="0" marL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63" name="Google Shape;163;p6"/>
          <p:cNvGraphicFramePr/>
          <p:nvPr/>
        </p:nvGraphicFramePr>
        <p:xfrm>
          <a:off x="658812" y="1621033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{B06DEBDB-AF99-4D19-AAFF-59F6B51B7591}</a:tableStyleId>
              </a:tblPr>
              <a:tblGrid>
                <a:gridCol w="8936125"/>
                <a:gridCol w="1938250"/>
              </a:tblGrid>
              <a:tr h="40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New or enhanced website(s), web interface, platform(s) and/ or infrastructure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66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New or enhanced repositories and/or catalogues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38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New or enhanced datasets and/or databases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100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New or enhanced software, hardware, prototypes and/or other tools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80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New or enhanced models, standards, guidelines, workflows, benchmarks, protocols and/or best practice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77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64" name="Google Shape;164;p6"/>
          <p:cNvGraphicFramePr/>
          <p:nvPr/>
        </p:nvGraphicFramePr>
        <p:xfrm>
          <a:off x="658812" y="4431138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{71659984-69D6-4F8E-94D8-83F6DA39F262}</a:tableStyleId>
              </a:tblPr>
              <a:tblGrid>
                <a:gridCol w="8936125"/>
                <a:gridCol w="1938250"/>
              </a:tblGrid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Scientific publications directly related to project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Presentations directly related to the project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collaborations (incl. with industrial partners)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136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>
            <p:ph type="ctrTitle"/>
          </p:nvPr>
        </p:nvSpPr>
        <p:spPr>
          <a:xfrm>
            <a:off x="658812" y="1455100"/>
            <a:ext cx="10874375" cy="4242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Thoughts on Open Science Funding:</a:t>
            </a:r>
            <a:br>
              <a:rPr lang="en-US"/>
            </a:br>
            <a:r>
              <a:rPr b="0" lang="en-US"/>
              <a:t>Impact, Second-Order Effects, and Community</a:t>
            </a:r>
            <a:endParaRPr/>
          </a:p>
        </p:txBody>
      </p:sp>
      <p:sp>
        <p:nvSpPr>
          <p:cNvPr id="170" name="Google Shape;170;p12"/>
          <p:cNvSpPr txBox="1"/>
          <p:nvPr>
            <p:ph idx="12" type="sldNum"/>
          </p:nvPr>
        </p:nvSpPr>
        <p:spPr>
          <a:xfrm>
            <a:off x="665319" y="6308725"/>
            <a:ext cx="61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0" wrap="square" tIns="0">
            <a:noAutofit/>
          </a:bodyPr>
          <a:lstStyle/>
          <a:p>
            <a:pPr indent="0" lvl="0" marL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/>
          <p:nvPr>
            <p:ph type="title"/>
          </p:nvPr>
        </p:nvSpPr>
        <p:spPr>
          <a:xfrm>
            <a:off x="658813" y="370682"/>
            <a:ext cx="10874375" cy="1150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/>
              <a:t>Why do we fund Open Research Data?</a:t>
            </a:r>
            <a:endParaRPr/>
          </a:p>
        </p:txBody>
      </p:sp>
      <p:sp>
        <p:nvSpPr>
          <p:cNvPr id="176" name="Google Shape;176;p16"/>
          <p:cNvSpPr txBox="1"/>
          <p:nvPr>
            <p:ph idx="1" type="body"/>
          </p:nvPr>
        </p:nvSpPr>
        <p:spPr>
          <a:xfrm>
            <a:off x="665162" y="1520825"/>
            <a:ext cx="942657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143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800"/>
              <a:t>Funding is allocated for a </a:t>
            </a:r>
            <a:r>
              <a:rPr b="1" lang="en-US" sz="2800">
                <a:solidFill>
                  <a:schemeClr val="accent3"/>
                </a:solidFill>
              </a:rPr>
              <a:t>purpose. </a:t>
            </a:r>
            <a:endParaRPr/>
          </a:p>
          <a:p>
            <a:pPr indent="0" lvl="0" marL="1143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</a:rPr>
              <a:t>In this programme:</a:t>
            </a:r>
            <a:endParaRPr/>
          </a:p>
          <a:p>
            <a:pPr indent="-342900" lvl="0" marL="4572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2800"/>
              <a:t>Researchers and service providers </a:t>
            </a:r>
            <a:r>
              <a:rPr i="1" lang="en-US" sz="2800"/>
              <a:t>collaborate</a:t>
            </a:r>
            <a:endParaRPr/>
          </a:p>
          <a:p>
            <a:pPr indent="-342900" lvl="0" marL="4572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2800"/>
              <a:t>Researchers are </a:t>
            </a:r>
            <a:r>
              <a:rPr i="1" lang="en-US" sz="2800"/>
              <a:t>involved</a:t>
            </a:r>
            <a:r>
              <a:rPr lang="en-US" sz="2800"/>
              <a:t>, working on </a:t>
            </a:r>
            <a:r>
              <a:rPr i="1" lang="en-US" sz="2800"/>
              <a:t>real</a:t>
            </a:r>
            <a:r>
              <a:rPr lang="en-US" sz="2800"/>
              <a:t> ORD practices</a:t>
            </a:r>
            <a:endParaRPr/>
          </a:p>
          <a:p>
            <a:pPr indent="-342900" lvl="0" marL="4572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2800"/>
              <a:t>Develop </a:t>
            </a:r>
            <a:r>
              <a:rPr i="1" lang="en-US" sz="2800"/>
              <a:t>Leadership</a:t>
            </a:r>
            <a:r>
              <a:rPr lang="en-US" sz="2800"/>
              <a:t> in ORD practices</a:t>
            </a:r>
            <a:endParaRPr/>
          </a:p>
        </p:txBody>
      </p:sp>
      <p:sp>
        <p:nvSpPr>
          <p:cNvPr id="177" name="Google Shape;177;p16"/>
          <p:cNvSpPr txBox="1"/>
          <p:nvPr>
            <p:ph idx="12" type="sldNum"/>
          </p:nvPr>
        </p:nvSpPr>
        <p:spPr>
          <a:xfrm>
            <a:off x="665319" y="6308725"/>
            <a:ext cx="61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0" wrap="square" tIns="0">
            <a:noAutofit/>
          </a:bodyPr>
          <a:lstStyle/>
          <a:p>
            <a:pPr indent="0" lvl="0" marL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>
            <a:off x="658813" y="370682"/>
            <a:ext cx="10874375" cy="1150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Researchers and service providers </a:t>
            </a:r>
            <a:r>
              <a:rPr i="1" lang="en-US"/>
              <a:t>collaborate</a:t>
            </a:r>
            <a:endParaRPr/>
          </a:p>
        </p:txBody>
      </p:sp>
      <p:sp>
        <p:nvSpPr>
          <p:cNvPr id="183" name="Google Shape;183;p29"/>
          <p:cNvSpPr txBox="1"/>
          <p:nvPr>
            <p:ph idx="1" type="body"/>
          </p:nvPr>
        </p:nvSpPr>
        <p:spPr>
          <a:xfrm>
            <a:off x="665162" y="1520825"/>
            <a:ext cx="942657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b="1" lang="en-US" sz="2800"/>
              <a:t>Many collaboration between labs and services solve:</a:t>
            </a:r>
            <a:endParaRPr/>
          </a:p>
          <a:p>
            <a:pPr indent="-342900" lvl="1" marL="9144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2600"/>
              <a:t>Projects that are delayed/underperform because they can’t hire</a:t>
            </a:r>
            <a:endParaRPr/>
          </a:p>
          <a:p>
            <a:pPr indent="-342900" lvl="1" marL="9144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2600"/>
              <a:t>Better use of institutional resources</a:t>
            </a:r>
            <a:endParaRPr sz="2800"/>
          </a:p>
          <a:p>
            <a:pPr indent="-228600" lvl="0" marL="4572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800"/>
          </a:p>
          <a:p>
            <a:pPr indent="-342900" lvl="0" marL="4572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2800"/>
              <a:t>Are researchers in charge?</a:t>
            </a:r>
            <a:endParaRPr/>
          </a:p>
          <a:p>
            <a:pPr indent="-228600" lvl="0" marL="4572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800"/>
          </a:p>
        </p:txBody>
      </p:sp>
      <p:sp>
        <p:nvSpPr>
          <p:cNvPr id="184" name="Google Shape;184;p29"/>
          <p:cNvSpPr txBox="1"/>
          <p:nvPr>
            <p:ph idx="12" type="sldNum"/>
          </p:nvPr>
        </p:nvSpPr>
        <p:spPr>
          <a:xfrm>
            <a:off x="665319" y="6308725"/>
            <a:ext cx="61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0" wrap="square" tIns="0">
            <a:noAutofit/>
          </a:bodyPr>
          <a:lstStyle/>
          <a:p>
            <a:pPr indent="0" lvl="0" marL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658813" y="370682"/>
            <a:ext cx="10874375" cy="1150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Researchers are </a:t>
            </a:r>
            <a:r>
              <a:rPr i="1" lang="en-US"/>
              <a:t>involved</a:t>
            </a:r>
            <a:r>
              <a:rPr lang="en-US"/>
              <a:t>,</a:t>
            </a:r>
            <a:br>
              <a:rPr lang="en-US"/>
            </a:br>
            <a:r>
              <a:rPr lang="en-US"/>
              <a:t>Working on </a:t>
            </a:r>
            <a:r>
              <a:rPr i="1" lang="en-US"/>
              <a:t>real</a:t>
            </a:r>
            <a:r>
              <a:rPr lang="en-US"/>
              <a:t> ORD practices</a:t>
            </a:r>
            <a:endParaRPr/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665162" y="1520825"/>
            <a:ext cx="942657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2800"/>
              <a:t>Growing number of applicants</a:t>
            </a:r>
            <a:endParaRPr/>
          </a:p>
          <a:p>
            <a:pPr indent="-342900" lvl="1" marL="9144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2600"/>
              <a:t>Capacity (and imagination) for new ORD practices</a:t>
            </a:r>
            <a:endParaRPr/>
          </a:p>
          <a:p>
            <a:pPr indent="-342900" lvl="1" marL="9144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2600"/>
              <a:t>Takes time to emerge</a:t>
            </a:r>
            <a:endParaRPr/>
          </a:p>
          <a:p>
            <a:pPr indent="-342900" lvl="0" marL="4572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2400"/>
              <a:t>Why not more young researcher projects?</a:t>
            </a:r>
            <a:endParaRPr sz="2600"/>
          </a:p>
          <a:p>
            <a:pPr indent="-342900" lvl="0" marL="4572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2600"/>
              <a:t>Real ORD practices happen within communities</a:t>
            </a:r>
            <a:endParaRPr sz="2600"/>
          </a:p>
          <a:p>
            <a:pPr indent="-342900" lvl="1" marL="9144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2600"/>
              <a:t>Community engagement biggest challenge</a:t>
            </a:r>
            <a:endParaRPr/>
          </a:p>
          <a:p>
            <a:pPr indent="-228600" lvl="0" marL="4572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800"/>
          </a:p>
        </p:txBody>
      </p:sp>
      <p:sp>
        <p:nvSpPr>
          <p:cNvPr id="191" name="Google Shape;191;p31"/>
          <p:cNvSpPr txBox="1"/>
          <p:nvPr>
            <p:ph idx="12" type="sldNum"/>
          </p:nvPr>
        </p:nvSpPr>
        <p:spPr>
          <a:xfrm>
            <a:off x="665319" y="6308725"/>
            <a:ext cx="61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0" wrap="square" tIns="0">
            <a:noAutofit/>
          </a:bodyPr>
          <a:lstStyle/>
          <a:p>
            <a:pPr indent="0" lvl="0" marL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>
            <p:ph type="title"/>
          </p:nvPr>
        </p:nvSpPr>
        <p:spPr>
          <a:xfrm>
            <a:off x="658813" y="370682"/>
            <a:ext cx="10874375" cy="1150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Develop </a:t>
            </a:r>
            <a:r>
              <a:rPr i="1" lang="en-US"/>
              <a:t>Leadership</a:t>
            </a:r>
            <a:r>
              <a:rPr lang="en-US"/>
              <a:t> in ORD practices</a:t>
            </a:r>
            <a:endParaRPr/>
          </a:p>
        </p:txBody>
      </p:sp>
      <p:sp>
        <p:nvSpPr>
          <p:cNvPr id="197" name="Google Shape;197;p32"/>
          <p:cNvSpPr txBox="1"/>
          <p:nvPr>
            <p:ph idx="1" type="body"/>
          </p:nvPr>
        </p:nvSpPr>
        <p:spPr>
          <a:xfrm>
            <a:off x="665164" y="1520825"/>
            <a:ext cx="5251450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143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800"/>
              <a:t>Proposals</a:t>
            </a:r>
            <a:endParaRPr/>
          </a:p>
        </p:txBody>
      </p:sp>
      <p:sp>
        <p:nvSpPr>
          <p:cNvPr id="198" name="Google Shape;198;p32"/>
          <p:cNvSpPr txBox="1"/>
          <p:nvPr>
            <p:ph idx="2" type="body"/>
          </p:nvPr>
        </p:nvSpPr>
        <p:spPr>
          <a:xfrm>
            <a:off x="6275386" y="1520825"/>
            <a:ext cx="5251450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143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800"/>
              <a:t>Lay summaries</a:t>
            </a:r>
            <a:endParaRPr/>
          </a:p>
        </p:txBody>
      </p:sp>
      <p:sp>
        <p:nvSpPr>
          <p:cNvPr id="199" name="Google Shape;199;p32"/>
          <p:cNvSpPr txBox="1"/>
          <p:nvPr>
            <p:ph idx="12" type="sldNum"/>
          </p:nvPr>
        </p:nvSpPr>
        <p:spPr>
          <a:xfrm>
            <a:off x="665319" y="6308725"/>
            <a:ext cx="61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0" wrap="square" tIns="0">
            <a:noAutofit/>
          </a:bodyPr>
          <a:lstStyle/>
          <a:p>
            <a:pPr indent="0" lvl="0" marL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-up of words&#10;&#10;AI-generated content may be incorrect." id="200" name="Google Shape;20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164" y="2382241"/>
            <a:ext cx="3781578" cy="3065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words&#10;&#10;AI-generated content may be incorrect." id="201" name="Google Shape;20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5386" y="2382240"/>
            <a:ext cx="3781578" cy="306506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2"/>
          <p:cNvSpPr/>
          <p:nvPr/>
        </p:nvSpPr>
        <p:spPr>
          <a:xfrm>
            <a:off x="3648502" y="2382239"/>
            <a:ext cx="3591541" cy="3591541"/>
          </a:xfrm>
          <a:prstGeom prst="irregularSeal1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challenge of community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type="ctrTitle"/>
          </p:nvPr>
        </p:nvSpPr>
        <p:spPr>
          <a:xfrm>
            <a:off x="658812" y="1455100"/>
            <a:ext cx="10874375" cy="4242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Let’s See…</a:t>
            </a:r>
            <a:br>
              <a:rPr lang="en-US"/>
            </a:br>
            <a:r>
              <a:rPr lang="en-US"/>
              <a:t>Let’s Start…</a:t>
            </a:r>
            <a:endParaRPr/>
          </a:p>
        </p:txBody>
      </p:sp>
      <p:sp>
        <p:nvSpPr>
          <p:cNvPr id="208" name="Google Shape;208;p33"/>
          <p:cNvSpPr txBox="1"/>
          <p:nvPr>
            <p:ph idx="12" type="sldNum"/>
          </p:nvPr>
        </p:nvSpPr>
        <p:spPr>
          <a:xfrm>
            <a:off x="665319" y="6308725"/>
            <a:ext cx="61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0" wrap="square" tIns="0">
            <a:noAutofit/>
          </a:bodyPr>
          <a:lstStyle/>
          <a:p>
            <a:pPr indent="0" lvl="0" marL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 txBox="1"/>
          <p:nvPr>
            <p:ph type="ctrTitle"/>
          </p:nvPr>
        </p:nvSpPr>
        <p:spPr>
          <a:xfrm>
            <a:off x="658812" y="1455100"/>
            <a:ext cx="10874375" cy="4242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Welcome!</a:t>
            </a:r>
            <a:endParaRPr/>
          </a:p>
        </p:txBody>
      </p:sp>
      <p:sp>
        <p:nvSpPr>
          <p:cNvPr id="103" name="Google Shape;103;p9"/>
          <p:cNvSpPr txBox="1"/>
          <p:nvPr>
            <p:ph idx="12" type="sldNum"/>
          </p:nvPr>
        </p:nvSpPr>
        <p:spPr>
          <a:xfrm>
            <a:off x="665319" y="6308725"/>
            <a:ext cx="61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0" wrap="square" tIns="0">
            <a:noAutofit/>
          </a:bodyPr>
          <a:lstStyle/>
          <a:p>
            <a:pPr indent="0" lvl="0" marL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/>
          <p:nvPr>
            <p:ph type="title"/>
          </p:nvPr>
        </p:nvSpPr>
        <p:spPr>
          <a:xfrm>
            <a:off x="658813" y="370682"/>
            <a:ext cx="10874375" cy="1150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09" name="Google Shape;109;p8"/>
          <p:cNvSpPr txBox="1"/>
          <p:nvPr>
            <p:ph idx="1" type="body"/>
          </p:nvPr>
        </p:nvSpPr>
        <p:spPr>
          <a:xfrm>
            <a:off x="665162" y="1520825"/>
            <a:ext cx="942657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10" name="Google Shape;110;p8"/>
          <p:cNvSpPr txBox="1"/>
          <p:nvPr>
            <p:ph idx="12" type="sldNum"/>
          </p:nvPr>
        </p:nvSpPr>
        <p:spPr>
          <a:xfrm>
            <a:off x="665319" y="6308725"/>
            <a:ext cx="61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0" wrap="square" tIns="0">
            <a:noAutofit/>
          </a:bodyPr>
          <a:lstStyle/>
          <a:p>
            <a:pPr indent="0" lvl="0" marL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1" name="Google Shape;111;p8"/>
          <p:cNvPicPr preferRelativeResize="0"/>
          <p:nvPr/>
        </p:nvPicPr>
        <p:blipFill rotWithShape="1">
          <a:blip r:embed="rId3">
            <a:alphaModFix/>
          </a:blip>
          <a:srcRect b="2685" l="2839" r="1567" t="0"/>
          <a:stretch/>
        </p:blipFill>
        <p:spPr>
          <a:xfrm>
            <a:off x="354033" y="0"/>
            <a:ext cx="1135086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/>
          <p:nvPr>
            <p:ph type="ctrTitle"/>
          </p:nvPr>
        </p:nvSpPr>
        <p:spPr>
          <a:xfrm>
            <a:off x="658812" y="1455100"/>
            <a:ext cx="10874375" cy="4242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The Measure in Numbers</a:t>
            </a:r>
            <a:endParaRPr/>
          </a:p>
        </p:txBody>
      </p:sp>
      <p:sp>
        <p:nvSpPr>
          <p:cNvPr id="117" name="Google Shape;117;p10"/>
          <p:cNvSpPr txBox="1"/>
          <p:nvPr>
            <p:ph idx="12" type="sldNum"/>
          </p:nvPr>
        </p:nvSpPr>
        <p:spPr>
          <a:xfrm>
            <a:off x="665319" y="6308725"/>
            <a:ext cx="61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0" wrap="square" tIns="0">
            <a:noAutofit/>
          </a:bodyPr>
          <a:lstStyle/>
          <a:p>
            <a:pPr indent="0" lvl="0" marL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"/>
          <p:cNvSpPr txBox="1"/>
          <p:nvPr>
            <p:ph type="title"/>
          </p:nvPr>
        </p:nvSpPr>
        <p:spPr>
          <a:xfrm>
            <a:off x="658813" y="370682"/>
            <a:ext cx="10874375" cy="1150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/>
              <a:t>We Supported:</a:t>
            </a:r>
            <a:endParaRPr/>
          </a:p>
        </p:txBody>
      </p:sp>
      <p:sp>
        <p:nvSpPr>
          <p:cNvPr id="123" name="Google Shape;123;p11"/>
          <p:cNvSpPr txBox="1"/>
          <p:nvPr>
            <p:ph idx="1" type="body"/>
          </p:nvPr>
        </p:nvSpPr>
        <p:spPr>
          <a:xfrm>
            <a:off x="665162" y="1520826"/>
            <a:ext cx="9426575" cy="2662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b="1" lang="en-US" sz="3600"/>
              <a:t>59</a:t>
            </a:r>
            <a:r>
              <a:rPr lang="en-US" sz="3600"/>
              <a:t> Contribute</a:t>
            </a:r>
            <a:endParaRPr/>
          </a:p>
          <a:p>
            <a:pPr indent="-342900" lvl="0" marL="4572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b="1" lang="en-US" sz="3600"/>
              <a:t>34</a:t>
            </a:r>
            <a:r>
              <a:rPr lang="en-US" sz="3600"/>
              <a:t> Explore </a:t>
            </a:r>
            <a:endParaRPr/>
          </a:p>
          <a:p>
            <a:pPr indent="-342900" lvl="0" marL="4572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b="1" lang="en-US" sz="3600"/>
              <a:t>2</a:t>
            </a:r>
            <a:r>
              <a:rPr lang="en-US" sz="3600"/>
              <a:t> Establish</a:t>
            </a:r>
            <a:endParaRPr sz="3600"/>
          </a:p>
        </p:txBody>
      </p:sp>
      <p:sp>
        <p:nvSpPr>
          <p:cNvPr id="124" name="Google Shape;124;p11"/>
          <p:cNvSpPr txBox="1"/>
          <p:nvPr>
            <p:ph idx="12" type="sldNum"/>
          </p:nvPr>
        </p:nvSpPr>
        <p:spPr>
          <a:xfrm>
            <a:off x="665319" y="6308725"/>
            <a:ext cx="61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0" wrap="square" tIns="0">
            <a:noAutofit/>
          </a:bodyPr>
          <a:lstStyle/>
          <a:p>
            <a:pPr indent="0" lvl="0" marL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11"/>
          <p:cNvSpPr txBox="1"/>
          <p:nvPr/>
        </p:nvSpPr>
        <p:spPr>
          <a:xfrm>
            <a:off x="665162" y="4622104"/>
            <a:ext cx="9426575" cy="11523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Three-tier model: a major feature </a:t>
            </a:r>
            <a:br>
              <a:rPr b="0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of this programme</a:t>
            </a:r>
            <a:endParaRPr b="0" i="0" sz="36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/>
          <p:nvPr>
            <p:ph type="title"/>
          </p:nvPr>
        </p:nvSpPr>
        <p:spPr>
          <a:xfrm>
            <a:off x="658813" y="370682"/>
            <a:ext cx="10874375" cy="1150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/>
              <a:t>These Were Competitive Calls</a:t>
            </a:r>
            <a:endParaRPr/>
          </a:p>
        </p:txBody>
      </p:sp>
      <p:sp>
        <p:nvSpPr>
          <p:cNvPr id="131" name="Google Shape;131;p2"/>
          <p:cNvSpPr txBox="1"/>
          <p:nvPr>
            <p:ph idx="1" type="body"/>
          </p:nvPr>
        </p:nvSpPr>
        <p:spPr>
          <a:xfrm>
            <a:off x="665162" y="4547395"/>
            <a:ext cx="9426575" cy="1150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/>
              <a:t>Success rate shows importance</a:t>
            </a:r>
            <a:endParaRPr/>
          </a:p>
          <a:p>
            <a:pPr indent="-342900" lvl="0" marL="4572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/>
              <a:t>Excellent projects were funded (and rejected, too)</a:t>
            </a:r>
            <a:endParaRPr/>
          </a:p>
        </p:txBody>
      </p:sp>
      <p:sp>
        <p:nvSpPr>
          <p:cNvPr id="132" name="Google Shape;132;p2"/>
          <p:cNvSpPr txBox="1"/>
          <p:nvPr>
            <p:ph idx="12" type="sldNum"/>
          </p:nvPr>
        </p:nvSpPr>
        <p:spPr>
          <a:xfrm>
            <a:off x="665319" y="6308725"/>
            <a:ext cx="61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0" wrap="square" tIns="0">
            <a:noAutofit/>
          </a:bodyPr>
          <a:lstStyle/>
          <a:p>
            <a:pPr indent="0" lvl="0" marL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33" name="Google Shape;133;p2"/>
          <p:cNvGraphicFramePr/>
          <p:nvPr/>
        </p:nvGraphicFramePr>
        <p:xfrm>
          <a:off x="658813" y="2132013"/>
          <a:ext cx="3000000" cy="3000000"/>
        </p:xfrm>
        <a:graphic>
          <a:graphicData uri="http://schemas.openxmlformats.org/drawingml/2006/table">
            <a:tbl>
              <a:tblPr bandRow="1" firstRow="1">
                <a:gradFill>
                  <a:gsLst>
                    <a:gs pos="0">
                      <a:srgbClr val="ABC6D7"/>
                    </a:gs>
                    <a:gs pos="35000">
                      <a:srgbClr val="C5D7E3"/>
                    </a:gs>
                    <a:gs pos="100000">
                      <a:srgbClr val="E9F0F3"/>
                    </a:gs>
                  </a:gsLst>
                  <a:lin ang="16200000" scaled="0"/>
                </a:gradFill>
                <a:tableStyleId>{B06DEBDB-AF99-4D19-AAFF-59F6B51B7591}</a:tableStyleId>
              </a:tblPr>
              <a:tblGrid>
                <a:gridCol w="2159550"/>
                <a:gridCol w="801675"/>
                <a:gridCol w="1803750"/>
                <a:gridCol w="1578275"/>
                <a:gridCol w="3083350"/>
              </a:tblGrid>
              <a:tr h="5681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track 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calls 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# applied 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# funded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Success rate  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35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/>
                        <a:t>Contribute 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8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149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59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39.6%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35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/>
                        <a:t>Explore 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2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80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34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42.5%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7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/>
                        <a:t>Establish 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7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2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28.6%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/>
          <p:nvPr>
            <p:ph type="title"/>
          </p:nvPr>
        </p:nvSpPr>
        <p:spPr>
          <a:xfrm>
            <a:off x="658813" y="370682"/>
            <a:ext cx="10874375" cy="1150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/>
              <a:t>A Domain-Wide Programme</a:t>
            </a:r>
            <a:endParaRPr/>
          </a:p>
        </p:txBody>
      </p:sp>
      <p:sp>
        <p:nvSpPr>
          <p:cNvPr id="139" name="Google Shape;139;p3"/>
          <p:cNvSpPr txBox="1"/>
          <p:nvPr>
            <p:ph idx="1" type="body"/>
          </p:nvPr>
        </p:nvSpPr>
        <p:spPr>
          <a:xfrm>
            <a:off x="665162" y="1520825"/>
            <a:ext cx="9426575" cy="4176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0" name="Google Shape;140;p3"/>
          <p:cNvSpPr txBox="1"/>
          <p:nvPr>
            <p:ph idx="12" type="sldNum"/>
          </p:nvPr>
        </p:nvSpPr>
        <p:spPr>
          <a:xfrm>
            <a:off x="665319" y="6308725"/>
            <a:ext cx="61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0" wrap="square" tIns="0">
            <a:noAutofit/>
          </a:bodyPr>
          <a:lstStyle/>
          <a:p>
            <a:pPr indent="0" lvl="0" marL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41" name="Google Shape;141;p3"/>
          <p:cNvGraphicFramePr/>
          <p:nvPr/>
        </p:nvGraphicFramePr>
        <p:xfrm>
          <a:off x="658813" y="173376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{24007E2E-0466-4C6C-8087-80E3ECDEFBB6}</a:tableStyleId>
              </a:tblPr>
              <a:tblGrid>
                <a:gridCol w="1909025"/>
                <a:gridCol w="1908125"/>
                <a:gridCol w="1908125"/>
                <a:gridCol w="1908125"/>
                <a:gridCol w="1793150"/>
              </a:tblGrid>
              <a:tr h="5835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institution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contribute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explore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(co-)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establish 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% funding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4064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/>
                        <a:t>ETHZ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17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14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 (2)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33.1%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4064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/>
                        <a:t>EPFL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33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12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30.9%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4064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/>
                        <a:t>EMPA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2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4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 (2)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13.6%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4064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/>
                        <a:t>PSI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3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2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1+(1)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13.3%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4064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/>
                        <a:t>WSL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3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3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 —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5.6%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4064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/>
                        <a:t>EAWAG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3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 —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3.4%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/>
          <p:nvPr>
            <p:ph type="title"/>
          </p:nvPr>
        </p:nvSpPr>
        <p:spPr>
          <a:xfrm>
            <a:off x="658813" y="370682"/>
            <a:ext cx="10874375" cy="1150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/>
              <a:t>An Inclusive Process?</a:t>
            </a:r>
            <a:endParaRPr/>
          </a:p>
        </p:txBody>
      </p:sp>
      <p:sp>
        <p:nvSpPr>
          <p:cNvPr id="147" name="Google Shape;147;p4"/>
          <p:cNvSpPr txBox="1"/>
          <p:nvPr>
            <p:ph idx="12" type="sldNum"/>
          </p:nvPr>
        </p:nvSpPr>
        <p:spPr>
          <a:xfrm>
            <a:off x="665319" y="6308725"/>
            <a:ext cx="61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0" wrap="square" tIns="0">
            <a:noAutofit/>
          </a:bodyPr>
          <a:lstStyle/>
          <a:p>
            <a:pPr indent="0" lvl="0" marL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48" name="Google Shape;148;p4"/>
          <p:cNvGraphicFramePr/>
          <p:nvPr/>
        </p:nvGraphicFramePr>
        <p:xfrm>
          <a:off x="2860111" y="4479141"/>
          <a:ext cx="3000000" cy="3000000"/>
        </p:xfrm>
        <a:graphic>
          <a:graphicData uri="http://schemas.openxmlformats.org/drawingml/2006/table">
            <a:tbl>
              <a:tblPr bandRow="1" firstRow="1">
                <a:gradFill>
                  <a:gsLst>
                    <a:gs pos="0">
                      <a:srgbClr val="E1A9AF"/>
                    </a:gs>
                    <a:gs pos="35000">
                      <a:srgbClr val="E9C3C6"/>
                    </a:gs>
                    <a:gs pos="100000">
                      <a:srgbClr val="F8E6EA"/>
                    </a:gs>
                  </a:gsLst>
                  <a:lin ang="16200000" scaled="0"/>
                </a:gradFill>
                <a:tableStyleId>{71659984-69D6-4F8E-94D8-83F6DA39F262}</a:tableStyleId>
              </a:tblPr>
              <a:tblGrid>
                <a:gridCol w="5291050"/>
                <a:gridCol w="1503125"/>
                <a:gridCol w="1878900"/>
              </a:tblGrid>
              <a:tr h="4064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applicant 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# funded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success rate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Female 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18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43.9%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Male 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77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40.3%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</a:tr>
            </a:tbl>
          </a:graphicData>
        </a:graphic>
      </p:graphicFrame>
      <p:graphicFrame>
        <p:nvGraphicFramePr>
          <p:cNvPr id="149" name="Google Shape;149;p4"/>
          <p:cNvGraphicFramePr/>
          <p:nvPr/>
        </p:nvGraphicFramePr>
        <p:xfrm>
          <a:off x="665319" y="169305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{B06DEBDB-AF99-4D19-AAFF-59F6B51B7591}</a:tableStyleId>
              </a:tblPr>
              <a:tblGrid>
                <a:gridCol w="5284550"/>
                <a:gridCol w="1503125"/>
                <a:gridCol w="1891425"/>
              </a:tblGrid>
              <a:tr h="4064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applicant 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# funded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success rate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PhD students 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7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31.8%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Postdocs 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8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30.8%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</a:tr>
              <a:tr h="4064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Scientist / Senior Scientist 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39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42.4%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</a:tr>
              <a:tr h="2258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Professor / Head of Unit (or equivalent) 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40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44.4%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Other (e.g. IT, library) 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16.7%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-up of words&#10;&#10;AI-generated content may be incorrect." id="155" name="Google Shape;155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10322" r="-34054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156" name="Google Shape;156;p5"/>
          <p:cNvSpPr txBox="1"/>
          <p:nvPr>
            <p:ph idx="1" type="body"/>
          </p:nvPr>
        </p:nvSpPr>
        <p:spPr>
          <a:xfrm>
            <a:off x="8931059" y="4926787"/>
            <a:ext cx="2897768" cy="16616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151200" lIns="72000" spcFirstLastPara="1" rIns="108000" wrap="square" tIns="100800">
            <a:spAutoFit/>
          </a:bodyPr>
          <a:lstStyle/>
          <a:p>
            <a:pPr indent="-228600" lvl="0" marL="457200" rtl="0" algn="r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</a:pPr>
            <a:r>
              <a:rPr b="1" lang="en-US" sz="3600">
                <a:solidFill>
                  <a:schemeClr val="accent1"/>
                </a:solidFill>
              </a:rPr>
              <a:t>What Was Submitted?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TH Rat">
  <a:themeElements>
    <a:clrScheme name="ETH Rat Colors">
      <a:dk1>
        <a:srgbClr val="000000"/>
      </a:dk1>
      <a:lt1>
        <a:srgbClr val="FFFFFF"/>
      </a:lt1>
      <a:dk2>
        <a:srgbClr val="7F7F7F"/>
      </a:dk2>
      <a:lt2>
        <a:srgbClr val="D8D8D8"/>
      </a:lt2>
      <a:accent1>
        <a:srgbClr val="075D76"/>
      </a:accent1>
      <a:accent2>
        <a:srgbClr val="3F2A56"/>
      </a:accent2>
      <a:accent3>
        <a:srgbClr val="8C313D"/>
      </a:accent3>
      <a:accent4>
        <a:srgbClr val="9CBEC8"/>
      </a:accent4>
      <a:accent5>
        <a:srgbClr val="B2AABB"/>
      </a:accent5>
      <a:accent6>
        <a:srgbClr val="D1ADB1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2019-06-19T12:58:36Z</dcterms:created>
  <dc:creator>Diego Peralta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bel">
    <vt:i4>0</vt:i4>
  </property>
  <property fmtid="{D5CDD505-2E9C-101B-9397-08002B2CF9AE}" pid="3" name="ContentTypeId">
    <vt:lpwstr>0x010100647A42B76DCC7D4BAA6AAF48DEC7E14D</vt:lpwstr>
  </property>
  <property fmtid="{D5CDD505-2E9C-101B-9397-08002B2CF9AE}" pid="4" name="MediaServiceImageTags">
    <vt:lpwstr/>
  </property>
</Properties>
</file>